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312" r:id="rId4"/>
    <p:sldId id="338" r:id="rId5"/>
    <p:sldId id="339" r:id="rId6"/>
    <p:sldId id="341" r:id="rId7"/>
    <p:sldId id="342" r:id="rId8"/>
    <p:sldId id="343" r:id="rId9"/>
    <p:sldId id="344" r:id="rId10"/>
    <p:sldId id="345" r:id="rId11"/>
    <p:sldId id="340" r:id="rId1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  <a:srgbClr val="FF6600"/>
    <a:srgbClr val="33CC33"/>
    <a:srgbClr val="FF9966"/>
    <a:srgbClr val="33CCCC"/>
    <a:srgbClr val="990033"/>
    <a:srgbClr val="336600"/>
    <a:srgbClr val="00FF00"/>
    <a:srgbClr val="FF00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50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hu-HU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ADAD205D-274B-4381-93B5-18B739198182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110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9" name="PlaceHolder 3"/>
          <p:cNvSpPr>
            <a:spLocks noGrp="1"/>
          </p:cNvSpPr>
          <p:nvPr>
            <p:ph type="sldNum" idx="61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E56173E-89AD-4E48-8295-BA39B99FFAB9}" type="slidenum">
              <a:rPr lang="hu-H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16812-F624-C20B-9D67-26ECF73D3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>
            <a:extLst>
              <a:ext uri="{FF2B5EF4-FFF2-40B4-BE49-F238E27FC236}">
                <a16:creationId xmlns:a16="http://schemas.microsoft.com/office/drawing/2014/main" id="{7832CE80-7DA5-74C6-8CD4-F67F8D6607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1111" name="PlaceHolder 2">
            <a:extLst>
              <a:ext uri="{FF2B5EF4-FFF2-40B4-BE49-F238E27FC236}">
                <a16:creationId xmlns:a16="http://schemas.microsoft.com/office/drawing/2014/main" id="{51D0D8C6-A81E-A457-4447-FFA7581F104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2" name="PlaceHolder 3">
            <a:extLst>
              <a:ext uri="{FF2B5EF4-FFF2-40B4-BE49-F238E27FC236}">
                <a16:creationId xmlns:a16="http://schemas.microsoft.com/office/drawing/2014/main" id="{FC69AEC2-0938-993C-A204-E06ABC13A5CF}"/>
              </a:ext>
            </a:extLst>
          </p:cNvPr>
          <p:cNvSpPr>
            <a:spLocks noGrp="1"/>
          </p:cNvSpPr>
          <p:nvPr>
            <p:ph type="sldNum" idx="6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ADCA2FE-7A76-45B7-9D32-2BF9147D44ED}" type="slidenum">
              <a:rPr lang="hu-H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70386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2314E-630C-34A4-F046-6A5932834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>
            <a:extLst>
              <a:ext uri="{FF2B5EF4-FFF2-40B4-BE49-F238E27FC236}">
                <a16:creationId xmlns:a16="http://schemas.microsoft.com/office/drawing/2014/main" id="{CF89B135-DD94-1850-3D7D-204FE11209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1111" name="PlaceHolder 2">
            <a:extLst>
              <a:ext uri="{FF2B5EF4-FFF2-40B4-BE49-F238E27FC236}">
                <a16:creationId xmlns:a16="http://schemas.microsoft.com/office/drawing/2014/main" id="{A7CBB324-7C4A-FC6E-C920-8F786074D27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2" name="PlaceHolder 3">
            <a:extLst>
              <a:ext uri="{FF2B5EF4-FFF2-40B4-BE49-F238E27FC236}">
                <a16:creationId xmlns:a16="http://schemas.microsoft.com/office/drawing/2014/main" id="{422730A1-1A2D-929E-D15F-910AA0B4E008}"/>
              </a:ext>
            </a:extLst>
          </p:cNvPr>
          <p:cNvSpPr>
            <a:spLocks noGrp="1"/>
          </p:cNvSpPr>
          <p:nvPr>
            <p:ph type="sldNum" idx="6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ADCA2FE-7A76-45B7-9D32-2BF9147D44ED}" type="slidenum">
              <a:rPr lang="hu-H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6378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111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2" name="PlaceHolder 3"/>
          <p:cNvSpPr>
            <a:spLocks noGrp="1"/>
          </p:cNvSpPr>
          <p:nvPr>
            <p:ph type="sldNum" idx="6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ADCA2FE-7A76-45B7-9D32-2BF9147D44ED}" type="slidenum">
              <a:rPr lang="hu-H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61059-110C-C40D-BB88-96C60784A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>
            <a:extLst>
              <a:ext uri="{FF2B5EF4-FFF2-40B4-BE49-F238E27FC236}">
                <a16:creationId xmlns:a16="http://schemas.microsoft.com/office/drawing/2014/main" id="{7302E36C-60FA-35D8-3935-5B017CF3AE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1111" name="PlaceHolder 2">
            <a:extLst>
              <a:ext uri="{FF2B5EF4-FFF2-40B4-BE49-F238E27FC236}">
                <a16:creationId xmlns:a16="http://schemas.microsoft.com/office/drawing/2014/main" id="{2D934DBB-6B23-8A2C-1DA8-7B750CDB383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2" name="PlaceHolder 3">
            <a:extLst>
              <a:ext uri="{FF2B5EF4-FFF2-40B4-BE49-F238E27FC236}">
                <a16:creationId xmlns:a16="http://schemas.microsoft.com/office/drawing/2014/main" id="{842A7916-4237-A525-9FC4-B9BF297DAD1E}"/>
              </a:ext>
            </a:extLst>
          </p:cNvPr>
          <p:cNvSpPr>
            <a:spLocks noGrp="1"/>
          </p:cNvSpPr>
          <p:nvPr>
            <p:ph type="sldNum" idx="6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ADCA2FE-7A76-45B7-9D32-2BF9147D44ED}" type="slidenum">
              <a:rPr lang="hu-H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46205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CB577-7C67-7EAA-8114-A07684895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>
            <a:extLst>
              <a:ext uri="{FF2B5EF4-FFF2-40B4-BE49-F238E27FC236}">
                <a16:creationId xmlns:a16="http://schemas.microsoft.com/office/drawing/2014/main" id="{FC65BE93-7269-E64D-304A-DBF531E5FB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1111" name="PlaceHolder 2">
            <a:extLst>
              <a:ext uri="{FF2B5EF4-FFF2-40B4-BE49-F238E27FC236}">
                <a16:creationId xmlns:a16="http://schemas.microsoft.com/office/drawing/2014/main" id="{CD5618CE-8EC7-96F1-0C60-4EBCD2E3F08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2" name="PlaceHolder 3">
            <a:extLst>
              <a:ext uri="{FF2B5EF4-FFF2-40B4-BE49-F238E27FC236}">
                <a16:creationId xmlns:a16="http://schemas.microsoft.com/office/drawing/2014/main" id="{E15056B9-9E47-A54B-734D-6086AEFFF5F2}"/>
              </a:ext>
            </a:extLst>
          </p:cNvPr>
          <p:cNvSpPr>
            <a:spLocks noGrp="1"/>
          </p:cNvSpPr>
          <p:nvPr>
            <p:ph type="sldNum" idx="6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ADCA2FE-7A76-45B7-9D32-2BF9147D44ED}" type="slidenum">
              <a:rPr lang="hu-H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89847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215E2-A4FE-56ED-E524-4A1A67F57C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>
            <a:extLst>
              <a:ext uri="{FF2B5EF4-FFF2-40B4-BE49-F238E27FC236}">
                <a16:creationId xmlns:a16="http://schemas.microsoft.com/office/drawing/2014/main" id="{79EFC523-D60E-E8E0-DC87-D23F1A2758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1111" name="PlaceHolder 2">
            <a:extLst>
              <a:ext uri="{FF2B5EF4-FFF2-40B4-BE49-F238E27FC236}">
                <a16:creationId xmlns:a16="http://schemas.microsoft.com/office/drawing/2014/main" id="{C23AEF99-2CE2-CCE4-F517-B1A202A422C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2" name="PlaceHolder 3">
            <a:extLst>
              <a:ext uri="{FF2B5EF4-FFF2-40B4-BE49-F238E27FC236}">
                <a16:creationId xmlns:a16="http://schemas.microsoft.com/office/drawing/2014/main" id="{8162E3C0-83A0-1E56-1C96-684F873D0432}"/>
              </a:ext>
            </a:extLst>
          </p:cNvPr>
          <p:cNvSpPr>
            <a:spLocks noGrp="1"/>
          </p:cNvSpPr>
          <p:nvPr>
            <p:ph type="sldNum" idx="6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ADCA2FE-7A76-45B7-9D32-2BF9147D44ED}" type="slidenum">
              <a:rPr lang="hu-H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6260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0C1F6-3B13-D71F-6785-05AC2707B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>
            <a:extLst>
              <a:ext uri="{FF2B5EF4-FFF2-40B4-BE49-F238E27FC236}">
                <a16:creationId xmlns:a16="http://schemas.microsoft.com/office/drawing/2014/main" id="{7B5A67DE-3982-2D2F-9B19-53177851CA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1111" name="PlaceHolder 2">
            <a:extLst>
              <a:ext uri="{FF2B5EF4-FFF2-40B4-BE49-F238E27FC236}">
                <a16:creationId xmlns:a16="http://schemas.microsoft.com/office/drawing/2014/main" id="{C3211BB4-AC12-92AC-8C64-EDC39EB8B8B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2" name="PlaceHolder 3">
            <a:extLst>
              <a:ext uri="{FF2B5EF4-FFF2-40B4-BE49-F238E27FC236}">
                <a16:creationId xmlns:a16="http://schemas.microsoft.com/office/drawing/2014/main" id="{C9B2DFF1-3498-864B-B8FB-017BEBBF1413}"/>
              </a:ext>
            </a:extLst>
          </p:cNvPr>
          <p:cNvSpPr>
            <a:spLocks noGrp="1"/>
          </p:cNvSpPr>
          <p:nvPr>
            <p:ph type="sldNum" idx="6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ADCA2FE-7A76-45B7-9D32-2BF9147D44ED}" type="slidenum">
              <a:rPr lang="hu-H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8606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30A5C7-3621-19D4-D586-2812A3FE2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>
            <a:extLst>
              <a:ext uri="{FF2B5EF4-FFF2-40B4-BE49-F238E27FC236}">
                <a16:creationId xmlns:a16="http://schemas.microsoft.com/office/drawing/2014/main" id="{C19E9F82-43D3-C2B3-E16C-5A76ED17DC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1111" name="PlaceHolder 2">
            <a:extLst>
              <a:ext uri="{FF2B5EF4-FFF2-40B4-BE49-F238E27FC236}">
                <a16:creationId xmlns:a16="http://schemas.microsoft.com/office/drawing/2014/main" id="{A91A0959-F724-4BD9-3533-AEE740F305C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2" name="PlaceHolder 3">
            <a:extLst>
              <a:ext uri="{FF2B5EF4-FFF2-40B4-BE49-F238E27FC236}">
                <a16:creationId xmlns:a16="http://schemas.microsoft.com/office/drawing/2014/main" id="{607E62E3-DA13-4349-F75C-52DCFAB27F1E}"/>
              </a:ext>
            </a:extLst>
          </p:cNvPr>
          <p:cNvSpPr>
            <a:spLocks noGrp="1"/>
          </p:cNvSpPr>
          <p:nvPr>
            <p:ph type="sldNum" idx="6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ADCA2FE-7A76-45B7-9D32-2BF9147D44ED}" type="slidenum">
              <a:rPr lang="hu-H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2723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2B97A-34CE-623D-0BB1-629BBA2941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>
            <a:extLst>
              <a:ext uri="{FF2B5EF4-FFF2-40B4-BE49-F238E27FC236}">
                <a16:creationId xmlns:a16="http://schemas.microsoft.com/office/drawing/2014/main" id="{0092A383-E170-DDBD-DAFF-C7A6B2E550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1111" name="PlaceHolder 2">
            <a:extLst>
              <a:ext uri="{FF2B5EF4-FFF2-40B4-BE49-F238E27FC236}">
                <a16:creationId xmlns:a16="http://schemas.microsoft.com/office/drawing/2014/main" id="{B16A92B9-B59C-7C85-1A47-76F295C0E70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2" name="PlaceHolder 3">
            <a:extLst>
              <a:ext uri="{FF2B5EF4-FFF2-40B4-BE49-F238E27FC236}">
                <a16:creationId xmlns:a16="http://schemas.microsoft.com/office/drawing/2014/main" id="{FCF09A8C-9BA7-AC1F-66AA-70FED307CB61}"/>
              </a:ext>
            </a:extLst>
          </p:cNvPr>
          <p:cNvSpPr>
            <a:spLocks noGrp="1"/>
          </p:cNvSpPr>
          <p:nvPr>
            <p:ph type="sldNum" idx="6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ADCA2FE-7A76-45B7-9D32-2BF9147D44ED}" type="slidenum">
              <a:rPr lang="hu-H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4800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37E7BD-5DF8-CCCE-EEA7-D65E681F0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>
            <a:extLst>
              <a:ext uri="{FF2B5EF4-FFF2-40B4-BE49-F238E27FC236}">
                <a16:creationId xmlns:a16="http://schemas.microsoft.com/office/drawing/2014/main" id="{D09C3798-1775-8E93-D335-47CE9F3EBD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0">
            <a:noFill/>
          </a:ln>
        </p:spPr>
      </p:sp>
      <p:sp>
        <p:nvSpPr>
          <p:cNvPr id="1111" name="PlaceHolder 2">
            <a:extLst>
              <a:ext uri="{FF2B5EF4-FFF2-40B4-BE49-F238E27FC236}">
                <a16:creationId xmlns:a16="http://schemas.microsoft.com/office/drawing/2014/main" id="{A63801EF-B143-7C10-A0FF-96C7751B5BC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216000" indent="0">
              <a:buNone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2" name="PlaceHolder 3">
            <a:extLst>
              <a:ext uri="{FF2B5EF4-FFF2-40B4-BE49-F238E27FC236}">
                <a16:creationId xmlns:a16="http://schemas.microsoft.com/office/drawing/2014/main" id="{AF5DEE80-5185-3963-57AF-6C29290AFCAF}"/>
              </a:ext>
            </a:extLst>
          </p:cNvPr>
          <p:cNvSpPr>
            <a:spLocks noGrp="1"/>
          </p:cNvSpPr>
          <p:nvPr>
            <p:ph type="sldNum" idx="6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ADCA2FE-7A76-45B7-9D32-2BF9147D44ED}" type="slidenum">
              <a:rPr lang="hu-H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3709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0CB1E34-D663-496A-804F-F4322B8026D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A2B028B-2C71-46C8-BEA5-A9DBECA73C9F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11B1413-97EF-48EF-A93D-CF5D59E9BE6C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763723-6EDA-44DD-9183-5C64E0577CDA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4F3618F-B429-48B0-A53D-CFB1B9646BE1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3DD19A-4CF4-49CB-891C-46447D7C413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781116B-7078-4BBC-B4F9-9E6951AEF1EE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34E4DEF-FE13-4D28-8C30-0FC8AE4B3F28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715EBD3-FCF7-414C-B099-C2477627C3F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27539BC-6934-40BD-BF6C-6F7329C268CA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21EF416-4EB9-4336-A3E9-2AF9C99E6D6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hu-H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D069651-4ED6-4074-A0D4-D56F8691DA4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hu-HU" sz="4400" b="0" strike="noStrike" spc="-1">
                <a:solidFill>
                  <a:srgbClr val="000000"/>
                </a:solidFill>
                <a:latin typeface="Calibri"/>
              </a:rPr>
              <a:t>Mintacím szerkesztése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hu-H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hu-HU" sz="1200" b="0" strike="noStrike" spc="-1">
                <a:solidFill>
                  <a:srgbClr val="8B8B8B"/>
                </a:solidFill>
                <a:latin typeface="Calibri"/>
              </a:rPr>
              <a:t>&lt;date/time&gt;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hu-H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4E0314D-7C94-4E56-BB1E-5FD87CAC733A}" type="slidenum">
              <a:rPr lang="hu-H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hu-HU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hu-HU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openxmlformats.org/officeDocument/2006/relationships/image" Target="../media/image8.png"/><Relationship Id="rId10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421B08BA-12E7-9180-838F-A4F2861CEF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16" y="633600"/>
            <a:ext cx="7514568" cy="5152753"/>
          </a:xfrm>
          <a:prstGeom prst="rect">
            <a:avLst/>
          </a:prstGeom>
        </p:spPr>
      </p:pic>
      <p:pic>
        <p:nvPicPr>
          <p:cNvPr id="48" name="Kép 7"/>
          <p:cNvPicPr/>
          <p:nvPr/>
        </p:nvPicPr>
        <p:blipFill>
          <a:blip r:embed="rId4"/>
          <a:stretch/>
        </p:blipFill>
        <p:spPr>
          <a:xfrm>
            <a:off x="0" y="5811840"/>
            <a:ext cx="2711160" cy="1045800"/>
          </a:xfrm>
          <a:prstGeom prst="rect">
            <a:avLst/>
          </a:prstGeom>
          <a:ln w="0">
            <a:noFill/>
          </a:ln>
        </p:spPr>
      </p:pic>
      <p:sp>
        <p:nvSpPr>
          <p:cNvPr id="49" name="Text Box 1"/>
          <p:cNvSpPr/>
          <p:nvPr/>
        </p:nvSpPr>
        <p:spPr>
          <a:xfrm>
            <a:off x="2355840" y="457200"/>
            <a:ext cx="1023480" cy="263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hu-HU" sz="1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2" name="Egyenes összekötő 43"/>
          <p:cNvCxnSpPr/>
          <p:nvPr/>
        </p:nvCxnSpPr>
        <p:spPr>
          <a:xfrm>
            <a:off x="0" y="620640"/>
            <a:ext cx="9144360" cy="360"/>
          </a:xfrm>
          <a:prstGeom prst="straightConnector1">
            <a:avLst/>
          </a:prstGeom>
          <a:ln w="15875">
            <a:solidFill>
              <a:srgbClr val="0070C0"/>
            </a:solidFill>
            <a:round/>
          </a:ln>
        </p:spPr>
      </p:cxnSp>
      <p:cxnSp>
        <p:nvCxnSpPr>
          <p:cNvPr id="53" name="Egyenes összekötő 46"/>
          <p:cNvCxnSpPr/>
          <p:nvPr/>
        </p:nvCxnSpPr>
        <p:spPr>
          <a:xfrm>
            <a:off x="0" y="5805000"/>
            <a:ext cx="9144360" cy="360"/>
          </a:xfrm>
          <a:prstGeom prst="straightConnector1">
            <a:avLst/>
          </a:prstGeom>
          <a:ln w="12700">
            <a:solidFill>
              <a:srgbClr val="0070C0"/>
            </a:solidFill>
            <a:round/>
          </a:ln>
        </p:spPr>
      </p:cxnSp>
      <p:sp>
        <p:nvSpPr>
          <p:cNvPr id="54" name="Szövegdoboz 9"/>
          <p:cNvSpPr/>
          <p:nvPr/>
        </p:nvSpPr>
        <p:spPr>
          <a:xfrm>
            <a:off x="129168" y="6049008"/>
            <a:ext cx="2133720" cy="5525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Tervzsűri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2025. január 16.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5" name="Kép 17"/>
          <p:cNvPicPr/>
          <p:nvPr/>
        </p:nvPicPr>
        <p:blipFill>
          <a:blip r:embed="rId5"/>
          <a:stretch/>
        </p:blipFill>
        <p:spPr>
          <a:xfrm>
            <a:off x="1430280" y="0"/>
            <a:ext cx="1681920" cy="603000"/>
          </a:xfrm>
          <a:prstGeom prst="rect">
            <a:avLst/>
          </a:prstGeom>
          <a:ln w="0">
            <a:noFill/>
          </a:ln>
        </p:spPr>
      </p:pic>
      <p:grpSp>
        <p:nvGrpSpPr>
          <p:cNvPr id="56" name="Csoportba foglalás 5"/>
          <p:cNvGrpSpPr/>
          <p:nvPr/>
        </p:nvGrpSpPr>
        <p:grpSpPr>
          <a:xfrm>
            <a:off x="7308360" y="5840280"/>
            <a:ext cx="2016000" cy="965880"/>
            <a:chOff x="7308360" y="5840280"/>
            <a:chExt cx="2016000" cy="965880"/>
          </a:xfrm>
        </p:grpSpPr>
        <p:sp>
          <p:nvSpPr>
            <p:cNvPr id="57" name="Élőláb helye 15"/>
            <p:cNvSpPr/>
            <p:nvPr/>
          </p:nvSpPr>
          <p:spPr>
            <a:xfrm>
              <a:off x="7308360" y="6414120"/>
              <a:ext cx="2016000" cy="39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900000" algn="r"/>
                </a:tabLst>
              </a:pPr>
              <a:r>
                <a:rPr lang="hu-HU" sz="1200" b="0" strike="noStrike" cap="small" spc="-1">
                  <a:solidFill>
                    <a:srgbClr val="000000"/>
                  </a:solidFill>
                  <a:latin typeface="Times New Roman"/>
                </a:rPr>
                <a:t>Építési és Közlekedési Minisztérium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58" name="Kép 22"/>
            <p:cNvPicPr/>
            <p:nvPr/>
          </p:nvPicPr>
          <p:blipFill>
            <a:blip r:embed="rId6"/>
            <a:stretch/>
          </p:blipFill>
          <p:spPr>
            <a:xfrm>
              <a:off x="8179200" y="5840280"/>
              <a:ext cx="274320" cy="576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59" name="Kép 25"/>
          <p:cNvPicPr/>
          <p:nvPr/>
        </p:nvPicPr>
        <p:blipFill>
          <a:blip r:embed="rId7"/>
          <a:stretch/>
        </p:blipFill>
        <p:spPr>
          <a:xfrm>
            <a:off x="3852000" y="24120"/>
            <a:ext cx="2030760" cy="572400"/>
          </a:xfrm>
          <a:prstGeom prst="rect">
            <a:avLst/>
          </a:prstGeom>
          <a:ln w="0">
            <a:noFill/>
          </a:ln>
        </p:spPr>
      </p:pic>
      <p:pic>
        <p:nvPicPr>
          <p:cNvPr id="60" name="Kép 27"/>
          <p:cNvPicPr/>
          <p:nvPr/>
        </p:nvPicPr>
        <p:blipFill>
          <a:blip r:embed="rId8"/>
          <a:stretch/>
        </p:blipFill>
        <p:spPr>
          <a:xfrm>
            <a:off x="6588360" y="126000"/>
            <a:ext cx="2076120" cy="373320"/>
          </a:xfrm>
          <a:prstGeom prst="rect">
            <a:avLst/>
          </a:prstGeom>
          <a:ln w="0">
            <a:noFill/>
          </a:ln>
        </p:spPr>
      </p:pic>
      <p:pic>
        <p:nvPicPr>
          <p:cNvPr id="61" name="Kép 2"/>
          <p:cNvPicPr/>
          <p:nvPr/>
        </p:nvPicPr>
        <p:blipFill>
          <a:blip r:embed="rId9"/>
          <a:stretch/>
        </p:blipFill>
        <p:spPr>
          <a:xfrm>
            <a:off x="2415520" y="5903220"/>
            <a:ext cx="355320" cy="273600"/>
          </a:xfrm>
          <a:prstGeom prst="rect">
            <a:avLst/>
          </a:prstGeom>
          <a:ln w="0">
            <a:noFill/>
          </a:ln>
        </p:spPr>
      </p:pic>
      <p:sp>
        <p:nvSpPr>
          <p:cNvPr id="62" name="PlaceHolder 1"/>
          <p:cNvSpPr>
            <a:spLocks noGrp="1"/>
          </p:cNvSpPr>
          <p:nvPr>
            <p:ph type="ftr" idx="7"/>
          </p:nvPr>
        </p:nvSpPr>
        <p:spPr>
          <a:xfrm>
            <a:off x="2052936" y="5857560"/>
            <a:ext cx="5760360" cy="1118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900000" algn="r"/>
              </a:tabLst>
              <a:defRPr lang="hu-HU" sz="1200" b="1" strike="noStrike" spc="-1">
                <a:solidFill>
                  <a:srgbClr val="000000"/>
                </a:solidFill>
                <a:latin typeface="Arial Narrow"/>
                <a:ea typeface="Calibri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900000" algn="r"/>
              </a:tabLst>
            </a:pPr>
            <a:r>
              <a:rPr lang="hu-HU" sz="1200" b="1" strike="noStrike" spc="-1" dirty="0">
                <a:solidFill>
                  <a:srgbClr val="000000"/>
                </a:solidFill>
                <a:latin typeface="Arial Narrow"/>
                <a:ea typeface="Calibri"/>
              </a:rPr>
              <a:t>	</a:t>
            </a:r>
            <a:r>
              <a:rPr lang="hu-HU" sz="1600" b="1" strike="noStrike" spc="-1" dirty="0">
                <a:solidFill>
                  <a:srgbClr val="FFFFFF"/>
                </a:solidFill>
                <a:latin typeface="Arial Narrow"/>
                <a:ea typeface="Calibri"/>
              </a:rPr>
              <a:t>M9</a:t>
            </a:r>
            <a:r>
              <a:rPr lang="hu-HU" sz="1600" b="1" strike="noStrike" spc="-1" dirty="0">
                <a:solidFill>
                  <a:srgbClr val="000000"/>
                </a:solidFill>
                <a:latin typeface="Arial Narrow"/>
                <a:ea typeface="Calibri"/>
              </a:rPr>
              <a:t>  gyorsforgalmi </a:t>
            </a:r>
            <a:r>
              <a:rPr lang="hu-HU" sz="16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ú</a:t>
            </a:r>
            <a:r>
              <a:rPr lang="hu-HU" sz="1600" b="1" strike="noStrike" spc="-1" dirty="0">
                <a:solidFill>
                  <a:srgbClr val="000000"/>
                </a:solidFill>
                <a:latin typeface="Arial Narrow"/>
                <a:ea typeface="Calibri"/>
              </a:rPr>
              <a:t>t 5</a:t>
            </a:r>
            <a:r>
              <a:rPr lang="hu-HU" sz="1600" dirty="0"/>
              <a:t>1</a:t>
            </a:r>
            <a:r>
              <a:rPr lang="hu-HU" sz="1600" b="1" strike="noStrike" spc="-1" dirty="0">
                <a:solidFill>
                  <a:srgbClr val="000000"/>
                </a:solidFill>
                <a:latin typeface="Arial Narrow"/>
                <a:ea typeface="Calibri"/>
              </a:rPr>
              <a:t>-53 sz. főutak között és </a:t>
            </a:r>
            <a:r>
              <a:rPr lang="hu-HU" sz="1600" b="1" strike="noStrike" spc="-1" dirty="0" err="1">
                <a:solidFill>
                  <a:srgbClr val="000000"/>
                </a:solidFill>
                <a:latin typeface="Arial Narrow"/>
                <a:ea typeface="Calibri"/>
              </a:rPr>
              <a:t>tompai</a:t>
            </a:r>
            <a:r>
              <a:rPr lang="hu-HU" sz="1600" b="1" strike="noStrike" spc="-1" dirty="0">
                <a:solidFill>
                  <a:srgbClr val="000000"/>
                </a:solidFill>
                <a:latin typeface="Arial Narrow"/>
                <a:ea typeface="Calibri"/>
              </a:rPr>
              <a:t> lekötés</a:t>
            </a:r>
            <a:endParaRPr lang="en-US" sz="1600" b="0" strike="noStrike" spc="-1" dirty="0">
              <a:solidFill>
                <a:srgbClr val="000000"/>
              </a:solidFill>
              <a:latin typeface="Times New Roman"/>
            </a:endParaRPr>
          </a:p>
          <a:p>
            <a:pPr indent="0" algn="ctr">
              <a:lnSpc>
                <a:spcPct val="100000"/>
              </a:lnSpc>
              <a:buNone/>
              <a:tabLst>
                <a:tab pos="900000" algn="r"/>
              </a:tabLst>
            </a:pPr>
            <a:r>
              <a:rPr lang="hu-HU" sz="1600" b="1" strike="noStrike" spc="-1" dirty="0">
                <a:solidFill>
                  <a:srgbClr val="000000"/>
                </a:solidFill>
                <a:latin typeface="Arial Narrow"/>
                <a:ea typeface="Calibri"/>
              </a:rPr>
              <a:t>Tanulmányterv - Tervzsűri</a:t>
            </a:r>
            <a:endParaRPr lang="en-US" sz="1600" b="0" strike="noStrike" spc="-1" dirty="0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  <a:tabLst>
                <a:tab pos="900000" algn="r"/>
              </a:tabLst>
            </a:pPr>
            <a:r>
              <a:rPr lang="hu-HU" sz="1200" b="0" strike="noStrike" cap="small" spc="-1" dirty="0">
                <a:solidFill>
                  <a:srgbClr val="000000"/>
                </a:solidFill>
                <a:latin typeface="Arial Narrow"/>
                <a:ea typeface="Calibri"/>
              </a:rPr>
              <a:t>2. Projektszakasz </a:t>
            </a:r>
            <a:r>
              <a:rPr lang="hu-HU" b="0" cap="small" dirty="0"/>
              <a:t>részeként</a:t>
            </a:r>
          </a:p>
          <a:p>
            <a:pPr algn="ctr">
              <a:lnSpc>
                <a:spcPct val="100000"/>
              </a:lnSpc>
              <a:tabLst>
                <a:tab pos="900000" algn="r"/>
              </a:tabLst>
            </a:pPr>
            <a:r>
              <a:rPr lang="hu-HU" b="0" cap="small" dirty="0"/>
              <a:t>kerékpárút Jánoshalma és Kiskunhalas között az 5412. j. út mentén</a:t>
            </a:r>
            <a:endParaRPr lang="en-US" b="0" cap="small" dirty="0"/>
          </a:p>
          <a:p>
            <a:pPr indent="0" algn="ctr">
              <a:lnSpc>
                <a:spcPct val="100000"/>
              </a:lnSpc>
              <a:buNone/>
              <a:tabLst>
                <a:tab pos="900000" algn="r"/>
              </a:tabLst>
            </a:pPr>
            <a:endParaRPr lang="en-US" sz="12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Élőláb helye 15"/>
          <p:cNvSpPr/>
          <p:nvPr/>
        </p:nvSpPr>
        <p:spPr>
          <a:xfrm>
            <a:off x="366840" y="1232280"/>
            <a:ext cx="8512560" cy="3420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tabLst>
                <a:tab pos="900000" algn="r"/>
              </a:tabLst>
            </a:pPr>
            <a:r>
              <a:rPr lang="hu-HU" sz="3200" b="1" strike="noStrike" spc="-1" dirty="0">
                <a:solidFill>
                  <a:srgbClr val="000000"/>
                </a:solidFill>
                <a:latin typeface="Arial Narrow"/>
                <a:ea typeface="Calibri"/>
              </a:rPr>
              <a:t>         gyorsforgalmi </a:t>
            </a:r>
            <a:r>
              <a:rPr lang="hu-HU" sz="3200" b="1" strike="noStrike" spc="-1" dirty="0">
                <a:solidFill>
                  <a:srgbClr val="000000"/>
                </a:solidFill>
                <a:latin typeface="Calibri"/>
                <a:ea typeface="Calibri"/>
              </a:rPr>
              <a:t>ú</a:t>
            </a:r>
            <a:r>
              <a:rPr lang="hu-HU" sz="3200" b="1" strike="noStrike" spc="-1" dirty="0">
                <a:solidFill>
                  <a:srgbClr val="000000"/>
                </a:solidFill>
                <a:latin typeface="Arial Narrow"/>
                <a:ea typeface="Calibri"/>
              </a:rPr>
              <a:t>t 51-53 sz. főutak között 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900000" algn="r"/>
              </a:tabLst>
            </a:pPr>
            <a:r>
              <a:rPr lang="hu-HU" sz="3200" b="1" strike="noStrike" spc="-1" dirty="0">
                <a:solidFill>
                  <a:srgbClr val="000000"/>
                </a:solidFill>
                <a:latin typeface="Arial Narrow"/>
                <a:ea typeface="Calibri"/>
              </a:rPr>
              <a:t>és </a:t>
            </a:r>
            <a:r>
              <a:rPr lang="hu-HU" sz="3200" b="1" strike="noStrike" spc="-1" dirty="0" err="1">
                <a:solidFill>
                  <a:srgbClr val="000000"/>
                </a:solidFill>
                <a:latin typeface="Arial Narrow"/>
                <a:ea typeface="Calibri"/>
              </a:rPr>
              <a:t>tompai</a:t>
            </a:r>
            <a:r>
              <a:rPr lang="hu-HU" sz="3200" b="1" strike="noStrike" spc="-1" dirty="0">
                <a:solidFill>
                  <a:srgbClr val="000000"/>
                </a:solidFill>
                <a:latin typeface="Arial Narrow"/>
                <a:ea typeface="Calibri"/>
              </a:rPr>
              <a:t> lekötés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900000" algn="r"/>
              </a:tabLst>
            </a:pPr>
            <a:r>
              <a:rPr lang="hu-HU" sz="3200" b="1" strike="noStrike" spc="-1" dirty="0">
                <a:solidFill>
                  <a:srgbClr val="000000"/>
                </a:solidFill>
                <a:latin typeface="Arial Narrow"/>
                <a:ea typeface="Calibri"/>
              </a:rPr>
              <a:t>Tanulmányterv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900000" algn="r"/>
              </a:tabLst>
            </a:pPr>
            <a:endParaRPr lang="hu-HU" sz="2000" b="0" strike="noStrike" cap="small" spc="-1" dirty="0">
              <a:solidFill>
                <a:srgbClr val="000000"/>
              </a:solidFill>
              <a:latin typeface="Arial Narrow"/>
              <a:ea typeface="Calibri"/>
            </a:endParaRPr>
          </a:p>
          <a:p>
            <a:pPr algn="ctr">
              <a:lnSpc>
                <a:spcPct val="100000"/>
              </a:lnSpc>
              <a:tabLst>
                <a:tab pos="900000" algn="r"/>
              </a:tabLst>
            </a:pPr>
            <a:r>
              <a:rPr lang="hu-HU" sz="2000" b="0" strike="noStrike" cap="small" spc="-1" dirty="0">
                <a:solidFill>
                  <a:srgbClr val="000000"/>
                </a:solidFill>
                <a:latin typeface="Arial Narrow"/>
                <a:ea typeface="Calibri"/>
              </a:rPr>
              <a:t>2. Projektszakasz részeként</a:t>
            </a:r>
          </a:p>
          <a:p>
            <a:pPr algn="ctr">
              <a:lnSpc>
                <a:spcPct val="100000"/>
              </a:lnSpc>
              <a:tabLst>
                <a:tab pos="900000" algn="r"/>
              </a:tabLst>
            </a:pPr>
            <a:r>
              <a:rPr lang="hu-HU" sz="2000" cap="small" spc="-1" dirty="0">
                <a:solidFill>
                  <a:srgbClr val="000000"/>
                </a:solidFill>
                <a:latin typeface="Arial Narrow"/>
              </a:rPr>
              <a:t>kerékpárút Jánoshalma és Kiskunhalas között az 5412. j. út mentén</a:t>
            </a:r>
            <a:endParaRPr lang="en-US" sz="2000" cap="small" spc="-1" dirty="0">
              <a:solidFill>
                <a:srgbClr val="000000"/>
              </a:solidFill>
              <a:latin typeface="Arial Narrow"/>
            </a:endParaRPr>
          </a:p>
        </p:txBody>
      </p:sp>
      <p:pic>
        <p:nvPicPr>
          <p:cNvPr id="64" name="Kép 10"/>
          <p:cNvPicPr/>
          <p:nvPr/>
        </p:nvPicPr>
        <p:blipFill>
          <a:blip r:embed="rId10"/>
          <a:stretch/>
        </p:blipFill>
        <p:spPr>
          <a:xfrm>
            <a:off x="924480" y="1755360"/>
            <a:ext cx="862200" cy="664200"/>
          </a:xfrm>
          <a:prstGeom prst="rect">
            <a:avLst/>
          </a:prstGeom>
          <a:ln w="0">
            <a:noFill/>
          </a:ln>
        </p:spPr>
      </p:pic>
      <p:sp>
        <p:nvSpPr>
          <p:cNvPr id="65" name="Szövegdoboz 11"/>
          <p:cNvSpPr/>
          <p:nvPr/>
        </p:nvSpPr>
        <p:spPr>
          <a:xfrm>
            <a:off x="3384000" y="4651920"/>
            <a:ext cx="2376000" cy="7064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hu-HU" sz="2000" b="1" strike="noStrike" spc="-1" dirty="0">
                <a:solidFill>
                  <a:srgbClr val="000000"/>
                </a:solidFill>
                <a:latin typeface="Arial Narrow"/>
              </a:rPr>
              <a:t>Tervzsűri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hu-HU" sz="2000" b="1" strike="noStrike" spc="-1" dirty="0">
                <a:solidFill>
                  <a:srgbClr val="000000"/>
                </a:solidFill>
                <a:latin typeface="Arial Narrow"/>
              </a:rPr>
              <a:t>2025. </a:t>
            </a:r>
            <a:r>
              <a:rPr lang="hu-HU" sz="2000" b="1" spc="-1" dirty="0">
                <a:solidFill>
                  <a:srgbClr val="000000"/>
                </a:solidFill>
                <a:latin typeface="Arial Narrow"/>
              </a:rPr>
              <a:t>j</a:t>
            </a:r>
            <a:r>
              <a:rPr lang="hu-HU" sz="2000" b="1" strike="noStrike" spc="-1" dirty="0">
                <a:solidFill>
                  <a:srgbClr val="000000"/>
                </a:solidFill>
                <a:latin typeface="Arial Narrow"/>
              </a:rPr>
              <a:t>anuár </a:t>
            </a:r>
            <a:r>
              <a:rPr lang="hu-HU" sz="2000" b="1" spc="-1" dirty="0">
                <a:solidFill>
                  <a:srgbClr val="000000"/>
                </a:solidFill>
                <a:latin typeface="Arial Narrow"/>
              </a:rPr>
              <a:t>16</a:t>
            </a:r>
            <a:r>
              <a:rPr lang="hu-HU" sz="2000" b="1" strike="noStrike" spc="-1" dirty="0">
                <a:solidFill>
                  <a:srgbClr val="000000"/>
                </a:solidFill>
                <a:latin typeface="Arial Narrow"/>
              </a:rPr>
              <a:t>.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F97C2D-5946-CAFD-64CF-400A79A429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 Box 1">
            <a:extLst>
              <a:ext uri="{FF2B5EF4-FFF2-40B4-BE49-F238E27FC236}">
                <a16:creationId xmlns:a16="http://schemas.microsoft.com/office/drawing/2014/main" id="{7C9811E2-264E-4ECD-126D-CD4D41489DCD}"/>
              </a:ext>
            </a:extLst>
          </p:cNvPr>
          <p:cNvSpPr/>
          <p:nvPr/>
        </p:nvSpPr>
        <p:spPr>
          <a:xfrm>
            <a:off x="2355840" y="457200"/>
            <a:ext cx="1023480" cy="263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hu-H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 Box 1">
            <a:extLst>
              <a:ext uri="{FF2B5EF4-FFF2-40B4-BE49-F238E27FC236}">
                <a16:creationId xmlns:a16="http://schemas.microsoft.com/office/drawing/2014/main" id="{7B8498D5-DFAE-567B-8D2B-9C39FCF42140}"/>
              </a:ext>
            </a:extLst>
          </p:cNvPr>
          <p:cNvSpPr/>
          <p:nvPr/>
        </p:nvSpPr>
        <p:spPr>
          <a:xfrm>
            <a:off x="228600" y="585720"/>
            <a:ext cx="711000" cy="4060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Rectangle 22">
            <a:extLst>
              <a:ext uri="{FF2B5EF4-FFF2-40B4-BE49-F238E27FC236}">
                <a16:creationId xmlns:a16="http://schemas.microsoft.com/office/drawing/2014/main" id="{21A00EBD-10DF-2513-AF7D-C166673EAB5B}"/>
              </a:ext>
            </a:extLst>
          </p:cNvPr>
          <p:cNvSpPr/>
          <p:nvPr/>
        </p:nvSpPr>
        <p:spPr>
          <a:xfrm>
            <a:off x="457200" y="457200"/>
            <a:ext cx="360" cy="36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360" bIns="360" numCol="1" spcCol="0" anchor="t">
            <a:no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0" name="Egyenes összekötő 43">
            <a:extLst>
              <a:ext uri="{FF2B5EF4-FFF2-40B4-BE49-F238E27FC236}">
                <a16:creationId xmlns:a16="http://schemas.microsoft.com/office/drawing/2014/main" id="{F3355B5A-4F0E-A7C1-9E29-267229775C5F}"/>
              </a:ext>
            </a:extLst>
          </p:cNvPr>
          <p:cNvCxnSpPr/>
          <p:nvPr/>
        </p:nvCxnSpPr>
        <p:spPr>
          <a:xfrm>
            <a:off x="0" y="620640"/>
            <a:ext cx="9144360" cy="360"/>
          </a:xfrm>
          <a:prstGeom prst="straightConnector1">
            <a:avLst/>
          </a:prstGeom>
          <a:ln w="15875">
            <a:solidFill>
              <a:srgbClr val="0070C0"/>
            </a:solidFill>
            <a:round/>
          </a:ln>
        </p:spPr>
      </p:cxnSp>
      <p:pic>
        <p:nvPicPr>
          <p:cNvPr id="74" name="Kép 17">
            <a:extLst>
              <a:ext uri="{FF2B5EF4-FFF2-40B4-BE49-F238E27FC236}">
                <a16:creationId xmlns:a16="http://schemas.microsoft.com/office/drawing/2014/main" id="{51EDAC30-2215-AC35-1704-81984BC9A46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30280" y="0"/>
            <a:ext cx="1681920" cy="603000"/>
          </a:xfrm>
          <a:prstGeom prst="rect">
            <a:avLst/>
          </a:prstGeom>
          <a:ln w="0">
            <a:noFill/>
          </a:ln>
        </p:spPr>
      </p:pic>
      <p:pic>
        <p:nvPicPr>
          <p:cNvPr id="78" name="Kép 25">
            <a:extLst>
              <a:ext uri="{FF2B5EF4-FFF2-40B4-BE49-F238E27FC236}">
                <a16:creationId xmlns:a16="http://schemas.microsoft.com/office/drawing/2014/main" id="{9BBC4C50-29B8-268C-334C-1679D3671B81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852000" y="24120"/>
            <a:ext cx="2030760" cy="572400"/>
          </a:xfrm>
          <a:prstGeom prst="rect">
            <a:avLst/>
          </a:prstGeom>
          <a:ln w="0">
            <a:noFill/>
          </a:ln>
        </p:spPr>
      </p:pic>
      <p:pic>
        <p:nvPicPr>
          <p:cNvPr id="79" name="Kép 27">
            <a:extLst>
              <a:ext uri="{FF2B5EF4-FFF2-40B4-BE49-F238E27FC236}">
                <a16:creationId xmlns:a16="http://schemas.microsoft.com/office/drawing/2014/main" id="{FA6CFB96-19F7-2E86-4EA1-41F22C6EB010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588360" y="126000"/>
            <a:ext cx="2076120" cy="373320"/>
          </a:xfrm>
          <a:prstGeom prst="rect">
            <a:avLst/>
          </a:prstGeom>
          <a:ln w="0">
            <a:noFill/>
          </a:ln>
        </p:spPr>
      </p:pic>
      <p:pic>
        <p:nvPicPr>
          <p:cNvPr id="2" name="Kép 3">
            <a:extLst>
              <a:ext uri="{FF2B5EF4-FFF2-40B4-BE49-F238E27FC236}">
                <a16:creationId xmlns:a16="http://schemas.microsoft.com/office/drawing/2014/main" id="{E74E062D-3E4F-05E3-9B6C-854954578B89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53512" y="58248"/>
            <a:ext cx="862200" cy="664200"/>
          </a:xfrm>
          <a:prstGeom prst="rect">
            <a:avLst/>
          </a:prstGeom>
          <a:ln w="0">
            <a:noFill/>
          </a:ln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668A84E3-6186-5F38-8BCF-B028D67179E0}"/>
              </a:ext>
            </a:extLst>
          </p:cNvPr>
          <p:cNvSpPr txBox="1"/>
          <p:nvPr/>
        </p:nvSpPr>
        <p:spPr>
          <a:xfrm>
            <a:off x="425196" y="589324"/>
            <a:ext cx="829360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hu-HU" sz="1000" b="1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hu-HU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Döntési pontok</a:t>
            </a: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hu-HU" sz="16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5412 j. úttal párhuzamos szakasz (</a:t>
            </a:r>
            <a:r>
              <a:rPr lang="hu-HU" sz="1600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Jánoshalma</a:t>
            </a:r>
            <a:r>
              <a:rPr lang="hu-HU" sz="16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külterületi szakasz)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9.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döntési pont: </a:t>
            </a:r>
            <a:r>
              <a:rPr lang="hu-HU" sz="1600" b="1" dirty="0">
                <a:solidFill>
                  <a:srgbClr val="FF6600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19.A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kiépüljön a mellékút bal oldalán egy, a Renner Zrt. irányába a kerékpárúti rákötés 200 m hosszon az 5412 j. úton való átvezetéssel? 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10.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döntési pont: </a:t>
            </a:r>
            <a:r>
              <a:rPr lang="hu-HU" sz="1600" b="1" dirty="0">
                <a:solidFill>
                  <a:srgbClr val="336600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20.A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a tervezett kerékpárút 16+600 - 17+405 km sz. között az 5412 j. út déli oldalán haladjon, az M9 gyorsforgalmi út csomópontjába tervezett körforgalmak csomóponti ágaival ellentétes oldalán vezetve, két helyszínen közúti átvezetéssel?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11.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döntési pont: </a:t>
            </a:r>
            <a:r>
              <a:rPr lang="hu-HU" sz="1600" b="1" dirty="0">
                <a:solidFill>
                  <a:srgbClr val="9933FF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20.B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a 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19.A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és 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20.A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betétváltozatok összeköttetéseként, majd a csomóponti szakaszt követően szintén az 5412 j. út déli oldalán haladjon?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lvl="0"/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Book Antiqua" panose="02040602050305030304" pitchFamily="18" charset="0"/>
              <a:buChar char="-"/>
            </a:pP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FC3DB105-E052-27D9-EB92-D508F80F47E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0591" b="3483"/>
          <a:stretch/>
        </p:blipFill>
        <p:spPr>
          <a:xfrm>
            <a:off x="0" y="3721618"/>
            <a:ext cx="9144000" cy="313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74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649705-8124-070B-276F-4B1E7D145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 Box 1">
            <a:extLst>
              <a:ext uri="{FF2B5EF4-FFF2-40B4-BE49-F238E27FC236}">
                <a16:creationId xmlns:a16="http://schemas.microsoft.com/office/drawing/2014/main" id="{AED0EA82-D025-205B-82ED-C5C68387A5E3}"/>
              </a:ext>
            </a:extLst>
          </p:cNvPr>
          <p:cNvSpPr/>
          <p:nvPr/>
        </p:nvSpPr>
        <p:spPr>
          <a:xfrm>
            <a:off x="2355840" y="457200"/>
            <a:ext cx="1023480" cy="263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hu-H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 Box 1">
            <a:extLst>
              <a:ext uri="{FF2B5EF4-FFF2-40B4-BE49-F238E27FC236}">
                <a16:creationId xmlns:a16="http://schemas.microsoft.com/office/drawing/2014/main" id="{202E99D3-8257-D15E-2EFC-26BB431B8C53}"/>
              </a:ext>
            </a:extLst>
          </p:cNvPr>
          <p:cNvSpPr/>
          <p:nvPr/>
        </p:nvSpPr>
        <p:spPr>
          <a:xfrm>
            <a:off x="228600" y="585720"/>
            <a:ext cx="711000" cy="4060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Rectangle 22">
            <a:extLst>
              <a:ext uri="{FF2B5EF4-FFF2-40B4-BE49-F238E27FC236}">
                <a16:creationId xmlns:a16="http://schemas.microsoft.com/office/drawing/2014/main" id="{8F46EA01-2C2D-AB27-841D-F354A49AA5B2}"/>
              </a:ext>
            </a:extLst>
          </p:cNvPr>
          <p:cNvSpPr/>
          <p:nvPr/>
        </p:nvSpPr>
        <p:spPr>
          <a:xfrm>
            <a:off x="457200" y="457200"/>
            <a:ext cx="360" cy="36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360" bIns="360" numCol="1" spcCol="0" anchor="t">
            <a:no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0" name="Egyenes összekötő 43">
            <a:extLst>
              <a:ext uri="{FF2B5EF4-FFF2-40B4-BE49-F238E27FC236}">
                <a16:creationId xmlns:a16="http://schemas.microsoft.com/office/drawing/2014/main" id="{BF577DD9-B5E5-AE92-97A9-6FCC4935259E}"/>
              </a:ext>
            </a:extLst>
          </p:cNvPr>
          <p:cNvCxnSpPr/>
          <p:nvPr/>
        </p:nvCxnSpPr>
        <p:spPr>
          <a:xfrm>
            <a:off x="0" y="620640"/>
            <a:ext cx="9144360" cy="360"/>
          </a:xfrm>
          <a:prstGeom prst="straightConnector1">
            <a:avLst/>
          </a:prstGeom>
          <a:ln w="15875">
            <a:solidFill>
              <a:srgbClr val="0070C0"/>
            </a:solidFill>
            <a:round/>
          </a:ln>
        </p:spPr>
      </p:cxnSp>
      <p:pic>
        <p:nvPicPr>
          <p:cNvPr id="74" name="Kép 17">
            <a:extLst>
              <a:ext uri="{FF2B5EF4-FFF2-40B4-BE49-F238E27FC236}">
                <a16:creationId xmlns:a16="http://schemas.microsoft.com/office/drawing/2014/main" id="{C6E47EB3-E697-DB1C-120C-9228D705B8C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30280" y="0"/>
            <a:ext cx="1681920" cy="603000"/>
          </a:xfrm>
          <a:prstGeom prst="rect">
            <a:avLst/>
          </a:prstGeom>
          <a:ln w="0">
            <a:noFill/>
          </a:ln>
        </p:spPr>
      </p:pic>
      <p:pic>
        <p:nvPicPr>
          <p:cNvPr id="78" name="Kép 25">
            <a:extLst>
              <a:ext uri="{FF2B5EF4-FFF2-40B4-BE49-F238E27FC236}">
                <a16:creationId xmlns:a16="http://schemas.microsoft.com/office/drawing/2014/main" id="{C45BDF4E-34C9-35C4-386A-B8B1D5CDC015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852000" y="24120"/>
            <a:ext cx="2030760" cy="572400"/>
          </a:xfrm>
          <a:prstGeom prst="rect">
            <a:avLst/>
          </a:prstGeom>
          <a:ln w="0">
            <a:noFill/>
          </a:ln>
        </p:spPr>
      </p:pic>
      <p:pic>
        <p:nvPicPr>
          <p:cNvPr id="79" name="Kép 27">
            <a:extLst>
              <a:ext uri="{FF2B5EF4-FFF2-40B4-BE49-F238E27FC236}">
                <a16:creationId xmlns:a16="http://schemas.microsoft.com/office/drawing/2014/main" id="{2A8606E3-258E-55B5-15B1-A99A26E7C85B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588360" y="126000"/>
            <a:ext cx="2076120" cy="373320"/>
          </a:xfrm>
          <a:prstGeom prst="rect">
            <a:avLst/>
          </a:prstGeom>
          <a:ln w="0">
            <a:noFill/>
          </a:ln>
        </p:spPr>
      </p:pic>
      <p:pic>
        <p:nvPicPr>
          <p:cNvPr id="11" name="Kép 7">
            <a:extLst>
              <a:ext uri="{FF2B5EF4-FFF2-40B4-BE49-F238E27FC236}">
                <a16:creationId xmlns:a16="http://schemas.microsoft.com/office/drawing/2014/main" id="{1C383D56-3208-2023-5DC0-16A82248103F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0" y="5811840"/>
            <a:ext cx="2711160" cy="1045800"/>
          </a:xfrm>
          <a:prstGeom prst="rect">
            <a:avLst/>
          </a:prstGeom>
          <a:ln w="0">
            <a:noFill/>
          </a:ln>
        </p:spPr>
      </p:pic>
      <p:cxnSp>
        <p:nvCxnSpPr>
          <p:cNvPr id="12" name="Egyenes összekötő 46">
            <a:extLst>
              <a:ext uri="{FF2B5EF4-FFF2-40B4-BE49-F238E27FC236}">
                <a16:creationId xmlns:a16="http://schemas.microsoft.com/office/drawing/2014/main" id="{78B60390-287D-B1ED-81DB-F4BD1042DCF3}"/>
              </a:ext>
            </a:extLst>
          </p:cNvPr>
          <p:cNvCxnSpPr/>
          <p:nvPr/>
        </p:nvCxnSpPr>
        <p:spPr>
          <a:xfrm>
            <a:off x="0" y="5805000"/>
            <a:ext cx="9144360" cy="360"/>
          </a:xfrm>
          <a:prstGeom prst="straightConnector1">
            <a:avLst/>
          </a:prstGeom>
          <a:ln w="12700">
            <a:solidFill>
              <a:srgbClr val="0070C0"/>
            </a:solidFill>
            <a:round/>
          </a:ln>
        </p:spPr>
      </p:cxnSp>
      <p:sp>
        <p:nvSpPr>
          <p:cNvPr id="13" name="Szövegdoboz 9">
            <a:extLst>
              <a:ext uri="{FF2B5EF4-FFF2-40B4-BE49-F238E27FC236}">
                <a16:creationId xmlns:a16="http://schemas.microsoft.com/office/drawing/2014/main" id="{244D4CA3-02C5-DF6E-7E07-14637C36E357}"/>
              </a:ext>
            </a:extLst>
          </p:cNvPr>
          <p:cNvSpPr/>
          <p:nvPr/>
        </p:nvSpPr>
        <p:spPr>
          <a:xfrm>
            <a:off x="129168" y="6049008"/>
            <a:ext cx="2133720" cy="5525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Tervzsűri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2025. január 16.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" name="Csoportba foglalás 5">
            <a:extLst>
              <a:ext uri="{FF2B5EF4-FFF2-40B4-BE49-F238E27FC236}">
                <a16:creationId xmlns:a16="http://schemas.microsoft.com/office/drawing/2014/main" id="{68BF7275-57F6-3276-E4F0-CA4883B377F4}"/>
              </a:ext>
            </a:extLst>
          </p:cNvPr>
          <p:cNvGrpSpPr/>
          <p:nvPr/>
        </p:nvGrpSpPr>
        <p:grpSpPr>
          <a:xfrm>
            <a:off x="7308360" y="5840280"/>
            <a:ext cx="2016000" cy="965880"/>
            <a:chOff x="7308360" y="5840280"/>
            <a:chExt cx="2016000" cy="965880"/>
          </a:xfrm>
        </p:grpSpPr>
        <p:sp>
          <p:nvSpPr>
            <p:cNvPr id="15" name="Élőláb helye 15">
              <a:extLst>
                <a:ext uri="{FF2B5EF4-FFF2-40B4-BE49-F238E27FC236}">
                  <a16:creationId xmlns:a16="http://schemas.microsoft.com/office/drawing/2014/main" id="{CE08F2D1-966C-AEAD-C3B5-317059AB779C}"/>
                </a:ext>
              </a:extLst>
            </p:cNvPr>
            <p:cNvSpPr/>
            <p:nvPr/>
          </p:nvSpPr>
          <p:spPr>
            <a:xfrm>
              <a:off x="7308360" y="6414120"/>
              <a:ext cx="2016000" cy="39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900000" algn="r"/>
                </a:tabLst>
              </a:pPr>
              <a:r>
                <a:rPr lang="hu-HU" sz="1200" b="0" strike="noStrike" cap="small" spc="-1">
                  <a:solidFill>
                    <a:srgbClr val="000000"/>
                  </a:solidFill>
                  <a:latin typeface="Times New Roman"/>
                </a:rPr>
                <a:t>Építési és Közlekedési Minisztérium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6" name="Kép 22">
              <a:extLst>
                <a:ext uri="{FF2B5EF4-FFF2-40B4-BE49-F238E27FC236}">
                  <a16:creationId xmlns:a16="http://schemas.microsoft.com/office/drawing/2014/main" id="{053E3D5F-65E3-5AA2-221A-16995F5057A8}"/>
                </a:ext>
              </a:extLst>
            </p:cNvPr>
            <p:cNvPicPr/>
            <p:nvPr/>
          </p:nvPicPr>
          <p:blipFill>
            <a:blip r:embed="rId7"/>
            <a:stretch/>
          </p:blipFill>
          <p:spPr>
            <a:xfrm>
              <a:off x="8179200" y="5840280"/>
              <a:ext cx="274320" cy="576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" name="Kép 3">
            <a:extLst>
              <a:ext uri="{FF2B5EF4-FFF2-40B4-BE49-F238E27FC236}">
                <a16:creationId xmlns:a16="http://schemas.microsoft.com/office/drawing/2014/main" id="{74C9E3F2-1577-6697-567E-E38147386B8C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253512" y="58248"/>
            <a:ext cx="862200" cy="664200"/>
          </a:xfrm>
          <a:prstGeom prst="rect">
            <a:avLst/>
          </a:prstGeom>
          <a:ln w="0">
            <a:noFill/>
          </a:ln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81EA7066-FE80-F6BF-7F36-8011D7C1C8DC}"/>
              </a:ext>
            </a:extLst>
          </p:cNvPr>
          <p:cNvSpPr txBox="1"/>
          <p:nvPr/>
        </p:nvSpPr>
        <p:spPr>
          <a:xfrm>
            <a:off x="457200" y="2395264"/>
            <a:ext cx="8293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hu-HU" sz="36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Köszönjük a figyelmüket !</a:t>
            </a:r>
          </a:p>
        </p:txBody>
      </p:sp>
      <p:pic>
        <p:nvPicPr>
          <p:cNvPr id="4" name="Kép 2">
            <a:extLst>
              <a:ext uri="{FF2B5EF4-FFF2-40B4-BE49-F238E27FC236}">
                <a16:creationId xmlns:a16="http://schemas.microsoft.com/office/drawing/2014/main" id="{1CBF4524-3C2A-0D46-7A52-EB230D39356A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2415520" y="5903220"/>
            <a:ext cx="355320" cy="2736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>
            <a:extLst>
              <a:ext uri="{FF2B5EF4-FFF2-40B4-BE49-F238E27FC236}">
                <a16:creationId xmlns:a16="http://schemas.microsoft.com/office/drawing/2014/main" id="{94332491-8A00-94B9-9856-0EB8D3986CD3}"/>
              </a:ext>
            </a:extLst>
          </p:cNvPr>
          <p:cNvSpPr txBox="1">
            <a:spLocks/>
          </p:cNvSpPr>
          <p:nvPr/>
        </p:nvSpPr>
        <p:spPr>
          <a:xfrm>
            <a:off x="2052936" y="5857560"/>
            <a:ext cx="5760360" cy="1118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hu-HU"/>
            </a:defPPr>
            <a:lvl1pPr marL="0" indent="0" algn="ctr" defTabSz="914400" rtl="0" eaLnBrk="1" latinLnBrk="0" hangingPunct="1">
              <a:lnSpc>
                <a:spcPct val="100000"/>
              </a:lnSpc>
              <a:buNone/>
              <a:tabLst>
                <a:tab pos="900000" algn="r"/>
              </a:tabLst>
              <a:defRPr lang="hu-HU" sz="1200" b="1" strike="noStrike" kern="1200" spc="-1">
                <a:solidFill>
                  <a:srgbClr val="000000"/>
                </a:solidFill>
                <a:latin typeface="Arial Narrow"/>
                <a:ea typeface="Calibri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	</a:t>
            </a:r>
            <a:r>
              <a:rPr lang="hu-HU" sz="1600" dirty="0">
                <a:solidFill>
                  <a:srgbClr val="FFFFFF"/>
                </a:solidFill>
              </a:rPr>
              <a:t>M9</a:t>
            </a:r>
            <a:r>
              <a:rPr lang="hu-HU" sz="1600" dirty="0"/>
              <a:t>  gyorsforgalmi </a:t>
            </a:r>
            <a:r>
              <a:rPr lang="hu-HU" sz="1600" dirty="0">
                <a:latin typeface="Calibri"/>
              </a:rPr>
              <a:t>ú</a:t>
            </a:r>
            <a:r>
              <a:rPr lang="hu-HU" sz="1600" dirty="0"/>
              <a:t>t 51-53 sz. főutak között és </a:t>
            </a:r>
            <a:r>
              <a:rPr lang="hu-HU" sz="1600" dirty="0" err="1"/>
              <a:t>tompai</a:t>
            </a:r>
            <a:r>
              <a:rPr lang="hu-HU" sz="1600" dirty="0"/>
              <a:t> lekötés</a:t>
            </a:r>
            <a:endParaRPr lang="hu-HU" sz="1600" b="0" dirty="0">
              <a:latin typeface="Times New Roman"/>
            </a:endParaRPr>
          </a:p>
          <a:p>
            <a:r>
              <a:rPr lang="hu-HU" sz="1600" dirty="0"/>
              <a:t>Tanulmányterv - Tervzsűri</a:t>
            </a:r>
            <a:endParaRPr lang="hu-HU" sz="1600" b="0" dirty="0">
              <a:latin typeface="Times New Roman"/>
            </a:endParaRPr>
          </a:p>
          <a:p>
            <a:r>
              <a:rPr lang="hu-HU" b="0" cap="small" dirty="0"/>
              <a:t>2. Projektszakasz részeként</a:t>
            </a:r>
          </a:p>
          <a:p>
            <a:r>
              <a:rPr lang="hu-HU" b="0" cap="small" dirty="0"/>
              <a:t>kerékpárút Jánoshalma és Kiskunhalas között az 5412. j. út mentén</a:t>
            </a:r>
          </a:p>
          <a:p>
            <a:endParaRPr lang="hu-HU" b="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128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DFD46395-10F2-D6C4-D445-2F41CC755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35"/>
                    </a14:imgEffect>
                    <a14:imgEffect>
                      <a14:saturation sat="97000"/>
                    </a14:imgEffect>
                    <a14:imgEffect>
                      <a14:brightnessContrast contras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4612" y="612870"/>
            <a:ext cx="7871460" cy="5181510"/>
          </a:xfrm>
          <a:prstGeom prst="rect">
            <a:avLst/>
          </a:prstGeom>
        </p:spPr>
      </p:pic>
      <p:sp>
        <p:nvSpPr>
          <p:cNvPr id="67" name="Text Box 1"/>
          <p:cNvSpPr/>
          <p:nvPr/>
        </p:nvSpPr>
        <p:spPr>
          <a:xfrm>
            <a:off x="2355840" y="457200"/>
            <a:ext cx="1023480" cy="263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hu-H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 Box 1"/>
          <p:cNvSpPr/>
          <p:nvPr/>
        </p:nvSpPr>
        <p:spPr>
          <a:xfrm>
            <a:off x="228600" y="585720"/>
            <a:ext cx="711000" cy="4060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Rectangle 22"/>
          <p:cNvSpPr/>
          <p:nvPr/>
        </p:nvSpPr>
        <p:spPr>
          <a:xfrm>
            <a:off x="457200" y="457200"/>
            <a:ext cx="360" cy="36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360" bIns="360" numCol="1" spcCol="0" anchor="t">
            <a:no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0" name="Egyenes összekötő 43"/>
          <p:cNvCxnSpPr/>
          <p:nvPr/>
        </p:nvCxnSpPr>
        <p:spPr>
          <a:xfrm>
            <a:off x="0" y="620640"/>
            <a:ext cx="9144360" cy="360"/>
          </a:xfrm>
          <a:prstGeom prst="straightConnector1">
            <a:avLst/>
          </a:prstGeom>
          <a:ln w="15875">
            <a:solidFill>
              <a:srgbClr val="0070C0"/>
            </a:solidFill>
            <a:round/>
          </a:ln>
        </p:spPr>
      </p:cxnSp>
      <p:pic>
        <p:nvPicPr>
          <p:cNvPr id="73" name="Kép 3"/>
          <p:cNvPicPr/>
          <p:nvPr/>
        </p:nvPicPr>
        <p:blipFill>
          <a:blip r:embed="rId5"/>
          <a:stretch/>
        </p:blipFill>
        <p:spPr>
          <a:xfrm>
            <a:off x="253512" y="58248"/>
            <a:ext cx="862200" cy="664200"/>
          </a:xfrm>
          <a:prstGeom prst="rect">
            <a:avLst/>
          </a:prstGeom>
          <a:ln w="0">
            <a:noFill/>
          </a:ln>
        </p:spPr>
      </p:pic>
      <p:pic>
        <p:nvPicPr>
          <p:cNvPr id="74" name="Kép 17"/>
          <p:cNvPicPr/>
          <p:nvPr/>
        </p:nvPicPr>
        <p:blipFill>
          <a:blip r:embed="rId6"/>
          <a:stretch/>
        </p:blipFill>
        <p:spPr>
          <a:xfrm>
            <a:off x="1430280" y="0"/>
            <a:ext cx="1681920" cy="603000"/>
          </a:xfrm>
          <a:prstGeom prst="rect">
            <a:avLst/>
          </a:prstGeom>
          <a:ln w="0">
            <a:noFill/>
          </a:ln>
        </p:spPr>
      </p:pic>
      <p:pic>
        <p:nvPicPr>
          <p:cNvPr id="78" name="Kép 25"/>
          <p:cNvPicPr/>
          <p:nvPr/>
        </p:nvPicPr>
        <p:blipFill>
          <a:blip r:embed="rId7"/>
          <a:stretch/>
        </p:blipFill>
        <p:spPr>
          <a:xfrm>
            <a:off x="3852000" y="24120"/>
            <a:ext cx="2030760" cy="572400"/>
          </a:xfrm>
          <a:prstGeom prst="rect">
            <a:avLst/>
          </a:prstGeom>
          <a:ln w="0">
            <a:noFill/>
          </a:ln>
        </p:spPr>
      </p:pic>
      <p:pic>
        <p:nvPicPr>
          <p:cNvPr id="79" name="Kép 27"/>
          <p:cNvPicPr/>
          <p:nvPr/>
        </p:nvPicPr>
        <p:blipFill>
          <a:blip r:embed="rId8"/>
          <a:stretch/>
        </p:blipFill>
        <p:spPr>
          <a:xfrm>
            <a:off x="6588360" y="126000"/>
            <a:ext cx="2076120" cy="373320"/>
          </a:xfrm>
          <a:prstGeom prst="rect">
            <a:avLst/>
          </a:prstGeom>
          <a:ln w="0">
            <a:noFill/>
          </a:ln>
        </p:spPr>
      </p:pic>
      <p:sp>
        <p:nvSpPr>
          <p:cNvPr id="83" name="Szövegdoboz 1"/>
          <p:cNvSpPr/>
          <p:nvPr/>
        </p:nvSpPr>
        <p:spPr>
          <a:xfrm>
            <a:off x="1013460" y="5136960"/>
            <a:ext cx="1864272" cy="4060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solidFill>
              <a:srgbClr val="00206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hu-HU" sz="2000" b="1" spc="-1" dirty="0">
                <a:solidFill>
                  <a:srgbClr val="000000"/>
                </a:solidFill>
                <a:latin typeface="Arial Narrow"/>
              </a:rPr>
              <a:t>Áttekintő térkép</a:t>
            </a:r>
          </a:p>
        </p:txBody>
      </p:sp>
      <p:pic>
        <p:nvPicPr>
          <p:cNvPr id="11" name="Kép 7">
            <a:extLst>
              <a:ext uri="{FF2B5EF4-FFF2-40B4-BE49-F238E27FC236}">
                <a16:creationId xmlns:a16="http://schemas.microsoft.com/office/drawing/2014/main" id="{B2D3296A-5309-6639-DFB1-8B8169914BA0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0" y="5811840"/>
            <a:ext cx="2711160" cy="1045800"/>
          </a:xfrm>
          <a:prstGeom prst="rect">
            <a:avLst/>
          </a:prstGeom>
          <a:ln w="0">
            <a:noFill/>
          </a:ln>
        </p:spPr>
      </p:pic>
      <p:cxnSp>
        <p:nvCxnSpPr>
          <p:cNvPr id="12" name="Egyenes összekötő 46">
            <a:extLst>
              <a:ext uri="{FF2B5EF4-FFF2-40B4-BE49-F238E27FC236}">
                <a16:creationId xmlns:a16="http://schemas.microsoft.com/office/drawing/2014/main" id="{4D3D607C-AFF1-8AFA-67D5-B8C3C5DF3A58}"/>
              </a:ext>
            </a:extLst>
          </p:cNvPr>
          <p:cNvCxnSpPr/>
          <p:nvPr/>
        </p:nvCxnSpPr>
        <p:spPr>
          <a:xfrm>
            <a:off x="0" y="5805000"/>
            <a:ext cx="9144360" cy="360"/>
          </a:xfrm>
          <a:prstGeom prst="straightConnector1">
            <a:avLst/>
          </a:prstGeom>
          <a:ln w="12700">
            <a:solidFill>
              <a:srgbClr val="0070C0"/>
            </a:solidFill>
            <a:round/>
          </a:ln>
        </p:spPr>
      </p:cxnSp>
      <p:sp>
        <p:nvSpPr>
          <p:cNvPr id="13" name="Szövegdoboz 9">
            <a:extLst>
              <a:ext uri="{FF2B5EF4-FFF2-40B4-BE49-F238E27FC236}">
                <a16:creationId xmlns:a16="http://schemas.microsoft.com/office/drawing/2014/main" id="{2D291AC1-FA55-DD10-17CD-C9843CE02EBD}"/>
              </a:ext>
            </a:extLst>
          </p:cNvPr>
          <p:cNvSpPr/>
          <p:nvPr/>
        </p:nvSpPr>
        <p:spPr>
          <a:xfrm>
            <a:off x="129168" y="6049008"/>
            <a:ext cx="2133720" cy="5525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Tervzsűri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2025. január 16.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" name="Csoportba foglalás 5">
            <a:extLst>
              <a:ext uri="{FF2B5EF4-FFF2-40B4-BE49-F238E27FC236}">
                <a16:creationId xmlns:a16="http://schemas.microsoft.com/office/drawing/2014/main" id="{3C7F1C99-BF26-AF7E-E07F-15F64AC3D290}"/>
              </a:ext>
            </a:extLst>
          </p:cNvPr>
          <p:cNvGrpSpPr/>
          <p:nvPr/>
        </p:nvGrpSpPr>
        <p:grpSpPr>
          <a:xfrm>
            <a:off x="7308360" y="5840280"/>
            <a:ext cx="2016000" cy="965880"/>
            <a:chOff x="7308360" y="5840280"/>
            <a:chExt cx="2016000" cy="965880"/>
          </a:xfrm>
        </p:grpSpPr>
        <p:sp>
          <p:nvSpPr>
            <p:cNvPr id="15" name="Élőláb helye 15">
              <a:extLst>
                <a:ext uri="{FF2B5EF4-FFF2-40B4-BE49-F238E27FC236}">
                  <a16:creationId xmlns:a16="http://schemas.microsoft.com/office/drawing/2014/main" id="{71A2EA0C-B6EE-1B25-C576-CAC64199C64E}"/>
                </a:ext>
              </a:extLst>
            </p:cNvPr>
            <p:cNvSpPr/>
            <p:nvPr/>
          </p:nvSpPr>
          <p:spPr>
            <a:xfrm>
              <a:off x="7308360" y="6414120"/>
              <a:ext cx="2016000" cy="39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900000" algn="r"/>
                </a:tabLst>
              </a:pPr>
              <a:r>
                <a:rPr lang="hu-HU" sz="1200" b="0" strike="noStrike" cap="small" spc="-1">
                  <a:solidFill>
                    <a:srgbClr val="000000"/>
                  </a:solidFill>
                  <a:latin typeface="Times New Roman"/>
                </a:rPr>
                <a:t>Építési és Közlekedési Minisztérium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6" name="Kép 22">
              <a:extLst>
                <a:ext uri="{FF2B5EF4-FFF2-40B4-BE49-F238E27FC236}">
                  <a16:creationId xmlns:a16="http://schemas.microsoft.com/office/drawing/2014/main" id="{C7CDC83B-E61B-2AD5-D949-ABA8435CD439}"/>
                </a:ext>
              </a:extLst>
            </p:cNvPr>
            <p:cNvPicPr/>
            <p:nvPr/>
          </p:nvPicPr>
          <p:blipFill>
            <a:blip r:embed="rId10"/>
            <a:stretch/>
          </p:blipFill>
          <p:spPr>
            <a:xfrm>
              <a:off x="8179200" y="5840280"/>
              <a:ext cx="274320" cy="576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" name="Kép 2">
            <a:extLst>
              <a:ext uri="{FF2B5EF4-FFF2-40B4-BE49-F238E27FC236}">
                <a16:creationId xmlns:a16="http://schemas.microsoft.com/office/drawing/2014/main" id="{95B1A106-9651-CA4B-C64F-13CF86B956A1}"/>
              </a:ext>
            </a:extLst>
          </p:cNvPr>
          <p:cNvPicPr/>
          <p:nvPr/>
        </p:nvPicPr>
        <p:blipFill>
          <a:blip r:embed="rId11"/>
          <a:stretch/>
        </p:blipFill>
        <p:spPr>
          <a:xfrm>
            <a:off x="2415520" y="5903220"/>
            <a:ext cx="355320" cy="27360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>
            <a:extLst>
              <a:ext uri="{FF2B5EF4-FFF2-40B4-BE49-F238E27FC236}">
                <a16:creationId xmlns:a16="http://schemas.microsoft.com/office/drawing/2014/main" id="{BB16AEB3-53BC-70CC-2B59-50B7FB6BA2D4}"/>
              </a:ext>
            </a:extLst>
          </p:cNvPr>
          <p:cNvSpPr txBox="1">
            <a:spLocks/>
          </p:cNvSpPr>
          <p:nvPr/>
        </p:nvSpPr>
        <p:spPr>
          <a:xfrm>
            <a:off x="2052936" y="5857560"/>
            <a:ext cx="5760360" cy="1118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hu-HU"/>
            </a:defPPr>
            <a:lvl1pPr marL="0" indent="0" algn="ctr" defTabSz="914400" rtl="0" eaLnBrk="1" latinLnBrk="0" hangingPunct="1">
              <a:lnSpc>
                <a:spcPct val="100000"/>
              </a:lnSpc>
              <a:buNone/>
              <a:tabLst>
                <a:tab pos="900000" algn="r"/>
              </a:tabLst>
              <a:defRPr lang="hu-HU" sz="1200" b="1" strike="noStrike" kern="1200" spc="-1">
                <a:solidFill>
                  <a:srgbClr val="000000"/>
                </a:solidFill>
                <a:latin typeface="Arial Narrow"/>
                <a:ea typeface="Calibri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	</a:t>
            </a:r>
            <a:r>
              <a:rPr lang="hu-HU" sz="1600" dirty="0">
                <a:solidFill>
                  <a:srgbClr val="FFFFFF"/>
                </a:solidFill>
              </a:rPr>
              <a:t>M9</a:t>
            </a:r>
            <a:r>
              <a:rPr lang="hu-HU" sz="1600" dirty="0"/>
              <a:t>  gyorsforgalmi </a:t>
            </a:r>
            <a:r>
              <a:rPr lang="hu-HU" sz="1600" dirty="0">
                <a:latin typeface="Calibri"/>
              </a:rPr>
              <a:t>ú</a:t>
            </a:r>
            <a:r>
              <a:rPr lang="hu-HU" sz="1600" dirty="0"/>
              <a:t>t 51-53 sz. főutak között és </a:t>
            </a:r>
            <a:r>
              <a:rPr lang="hu-HU" sz="1600" dirty="0" err="1"/>
              <a:t>tompai</a:t>
            </a:r>
            <a:r>
              <a:rPr lang="hu-HU" sz="1600" dirty="0"/>
              <a:t> lekötés</a:t>
            </a:r>
            <a:endParaRPr lang="hu-HU" sz="1600" b="0" dirty="0">
              <a:latin typeface="Times New Roman"/>
            </a:endParaRPr>
          </a:p>
          <a:p>
            <a:r>
              <a:rPr lang="hu-HU" sz="1600" dirty="0"/>
              <a:t>Tanulmányterv - Tervzsűri</a:t>
            </a:r>
            <a:endParaRPr lang="hu-HU" sz="1600" b="0" dirty="0">
              <a:latin typeface="Times New Roman"/>
            </a:endParaRPr>
          </a:p>
          <a:p>
            <a:r>
              <a:rPr lang="hu-HU" b="0" cap="small" dirty="0"/>
              <a:t>2. Projektszakasz részeként</a:t>
            </a:r>
          </a:p>
          <a:p>
            <a:r>
              <a:rPr lang="hu-HU" b="0" cap="small" dirty="0"/>
              <a:t>kerékpárút Jánoshalma és Kiskunhalas között az 5412. j. út mentén</a:t>
            </a:r>
          </a:p>
          <a:p>
            <a:endParaRPr lang="hu-HU" b="0" dirty="0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>
        <p:fade/>
      </p:transition>
    </mc:Choice>
    <mc:Fallback xmlns="">
      <p:transition advClick="0" advTm="1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5C8429-AB7E-53A3-21C7-C7C31B8EF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 Box 1">
            <a:extLst>
              <a:ext uri="{FF2B5EF4-FFF2-40B4-BE49-F238E27FC236}">
                <a16:creationId xmlns:a16="http://schemas.microsoft.com/office/drawing/2014/main" id="{238E8B14-710E-C35B-594B-030F96937EDE}"/>
              </a:ext>
            </a:extLst>
          </p:cNvPr>
          <p:cNvSpPr/>
          <p:nvPr/>
        </p:nvSpPr>
        <p:spPr>
          <a:xfrm>
            <a:off x="2355840" y="457200"/>
            <a:ext cx="1023480" cy="263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hu-H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 Box 1">
            <a:extLst>
              <a:ext uri="{FF2B5EF4-FFF2-40B4-BE49-F238E27FC236}">
                <a16:creationId xmlns:a16="http://schemas.microsoft.com/office/drawing/2014/main" id="{EA546C56-2925-670A-A80B-791F4933F530}"/>
              </a:ext>
            </a:extLst>
          </p:cNvPr>
          <p:cNvSpPr/>
          <p:nvPr/>
        </p:nvSpPr>
        <p:spPr>
          <a:xfrm>
            <a:off x="228600" y="585720"/>
            <a:ext cx="711000" cy="4060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Rectangle 22">
            <a:extLst>
              <a:ext uri="{FF2B5EF4-FFF2-40B4-BE49-F238E27FC236}">
                <a16:creationId xmlns:a16="http://schemas.microsoft.com/office/drawing/2014/main" id="{6B61A8B4-3004-945D-5541-1260D9043023}"/>
              </a:ext>
            </a:extLst>
          </p:cNvPr>
          <p:cNvSpPr/>
          <p:nvPr/>
        </p:nvSpPr>
        <p:spPr>
          <a:xfrm>
            <a:off x="457200" y="457200"/>
            <a:ext cx="360" cy="36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360" bIns="360" numCol="1" spcCol="0" anchor="t">
            <a:no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0" name="Egyenes összekötő 43">
            <a:extLst>
              <a:ext uri="{FF2B5EF4-FFF2-40B4-BE49-F238E27FC236}">
                <a16:creationId xmlns:a16="http://schemas.microsoft.com/office/drawing/2014/main" id="{6D1C7FF2-37C8-1303-688E-885F161B107F}"/>
              </a:ext>
            </a:extLst>
          </p:cNvPr>
          <p:cNvCxnSpPr/>
          <p:nvPr/>
        </p:nvCxnSpPr>
        <p:spPr>
          <a:xfrm>
            <a:off x="0" y="620640"/>
            <a:ext cx="9144360" cy="360"/>
          </a:xfrm>
          <a:prstGeom prst="straightConnector1">
            <a:avLst/>
          </a:prstGeom>
          <a:ln w="15875">
            <a:solidFill>
              <a:srgbClr val="0070C0"/>
            </a:solidFill>
            <a:round/>
          </a:ln>
        </p:spPr>
      </p:cxnSp>
      <p:pic>
        <p:nvPicPr>
          <p:cNvPr id="74" name="Kép 17">
            <a:extLst>
              <a:ext uri="{FF2B5EF4-FFF2-40B4-BE49-F238E27FC236}">
                <a16:creationId xmlns:a16="http://schemas.microsoft.com/office/drawing/2014/main" id="{ACB6EFA6-E824-89C6-7FAF-25106A09631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30280" y="0"/>
            <a:ext cx="1681920" cy="603000"/>
          </a:xfrm>
          <a:prstGeom prst="rect">
            <a:avLst/>
          </a:prstGeom>
          <a:ln w="0">
            <a:noFill/>
          </a:ln>
        </p:spPr>
      </p:pic>
      <p:pic>
        <p:nvPicPr>
          <p:cNvPr id="78" name="Kép 25">
            <a:extLst>
              <a:ext uri="{FF2B5EF4-FFF2-40B4-BE49-F238E27FC236}">
                <a16:creationId xmlns:a16="http://schemas.microsoft.com/office/drawing/2014/main" id="{BE316952-8EBD-7203-04B6-A6D1499914B2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852000" y="24120"/>
            <a:ext cx="2030760" cy="572400"/>
          </a:xfrm>
          <a:prstGeom prst="rect">
            <a:avLst/>
          </a:prstGeom>
          <a:ln w="0">
            <a:noFill/>
          </a:ln>
        </p:spPr>
      </p:pic>
      <p:pic>
        <p:nvPicPr>
          <p:cNvPr id="79" name="Kép 27">
            <a:extLst>
              <a:ext uri="{FF2B5EF4-FFF2-40B4-BE49-F238E27FC236}">
                <a16:creationId xmlns:a16="http://schemas.microsoft.com/office/drawing/2014/main" id="{05CF9CA3-7983-3E12-BC61-43D9C30F027B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588360" y="126000"/>
            <a:ext cx="2076120" cy="373320"/>
          </a:xfrm>
          <a:prstGeom prst="rect">
            <a:avLst/>
          </a:prstGeom>
          <a:ln w="0">
            <a:noFill/>
          </a:ln>
        </p:spPr>
      </p:pic>
      <p:pic>
        <p:nvPicPr>
          <p:cNvPr id="11" name="Kép 7">
            <a:extLst>
              <a:ext uri="{FF2B5EF4-FFF2-40B4-BE49-F238E27FC236}">
                <a16:creationId xmlns:a16="http://schemas.microsoft.com/office/drawing/2014/main" id="{A7E8AC9B-2F24-3C4C-1E7E-9FE09B24846D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0" y="5811840"/>
            <a:ext cx="2711160" cy="1045800"/>
          </a:xfrm>
          <a:prstGeom prst="rect">
            <a:avLst/>
          </a:prstGeom>
          <a:ln w="0">
            <a:noFill/>
          </a:ln>
        </p:spPr>
      </p:pic>
      <p:cxnSp>
        <p:nvCxnSpPr>
          <p:cNvPr id="12" name="Egyenes összekötő 46">
            <a:extLst>
              <a:ext uri="{FF2B5EF4-FFF2-40B4-BE49-F238E27FC236}">
                <a16:creationId xmlns:a16="http://schemas.microsoft.com/office/drawing/2014/main" id="{A140B1D7-6071-E5E9-6E5D-203EF966170F}"/>
              </a:ext>
            </a:extLst>
          </p:cNvPr>
          <p:cNvCxnSpPr/>
          <p:nvPr/>
        </p:nvCxnSpPr>
        <p:spPr>
          <a:xfrm>
            <a:off x="0" y="5805000"/>
            <a:ext cx="9144360" cy="360"/>
          </a:xfrm>
          <a:prstGeom prst="straightConnector1">
            <a:avLst/>
          </a:prstGeom>
          <a:ln w="12700">
            <a:solidFill>
              <a:srgbClr val="0070C0"/>
            </a:solidFill>
            <a:round/>
          </a:ln>
        </p:spPr>
      </p:cxnSp>
      <p:sp>
        <p:nvSpPr>
          <p:cNvPr id="13" name="Szövegdoboz 9">
            <a:extLst>
              <a:ext uri="{FF2B5EF4-FFF2-40B4-BE49-F238E27FC236}">
                <a16:creationId xmlns:a16="http://schemas.microsoft.com/office/drawing/2014/main" id="{21A09637-56E9-67B0-C64F-21D4E28CFF72}"/>
              </a:ext>
            </a:extLst>
          </p:cNvPr>
          <p:cNvSpPr/>
          <p:nvPr/>
        </p:nvSpPr>
        <p:spPr>
          <a:xfrm>
            <a:off x="129168" y="6049008"/>
            <a:ext cx="2133720" cy="5525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Tervzsűri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2025. január 16.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" name="Csoportba foglalás 5">
            <a:extLst>
              <a:ext uri="{FF2B5EF4-FFF2-40B4-BE49-F238E27FC236}">
                <a16:creationId xmlns:a16="http://schemas.microsoft.com/office/drawing/2014/main" id="{85243CB6-415E-3C52-6D56-131909270661}"/>
              </a:ext>
            </a:extLst>
          </p:cNvPr>
          <p:cNvGrpSpPr/>
          <p:nvPr/>
        </p:nvGrpSpPr>
        <p:grpSpPr>
          <a:xfrm>
            <a:off x="7308360" y="5840280"/>
            <a:ext cx="2016000" cy="965880"/>
            <a:chOff x="7308360" y="5840280"/>
            <a:chExt cx="2016000" cy="965880"/>
          </a:xfrm>
        </p:grpSpPr>
        <p:sp>
          <p:nvSpPr>
            <p:cNvPr id="15" name="Élőláb helye 15">
              <a:extLst>
                <a:ext uri="{FF2B5EF4-FFF2-40B4-BE49-F238E27FC236}">
                  <a16:creationId xmlns:a16="http://schemas.microsoft.com/office/drawing/2014/main" id="{A414587D-7EC7-9566-719F-9E95D5B4D980}"/>
                </a:ext>
              </a:extLst>
            </p:cNvPr>
            <p:cNvSpPr/>
            <p:nvPr/>
          </p:nvSpPr>
          <p:spPr>
            <a:xfrm>
              <a:off x="7308360" y="6414120"/>
              <a:ext cx="2016000" cy="39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900000" algn="r"/>
                </a:tabLst>
              </a:pPr>
              <a:r>
                <a:rPr lang="hu-HU" sz="1200" b="0" strike="noStrike" cap="small" spc="-1">
                  <a:solidFill>
                    <a:srgbClr val="000000"/>
                  </a:solidFill>
                  <a:latin typeface="Times New Roman"/>
                </a:rPr>
                <a:t>Építési és Közlekedési Minisztérium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6" name="Kép 22">
              <a:extLst>
                <a:ext uri="{FF2B5EF4-FFF2-40B4-BE49-F238E27FC236}">
                  <a16:creationId xmlns:a16="http://schemas.microsoft.com/office/drawing/2014/main" id="{EA38C738-A1D9-9AE9-2E6A-F9964597D5D4}"/>
                </a:ext>
              </a:extLst>
            </p:cNvPr>
            <p:cNvPicPr/>
            <p:nvPr/>
          </p:nvPicPr>
          <p:blipFill>
            <a:blip r:embed="rId7"/>
            <a:stretch/>
          </p:blipFill>
          <p:spPr>
            <a:xfrm>
              <a:off x="8179200" y="5840280"/>
              <a:ext cx="274320" cy="576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" name="Kép 3">
            <a:extLst>
              <a:ext uri="{FF2B5EF4-FFF2-40B4-BE49-F238E27FC236}">
                <a16:creationId xmlns:a16="http://schemas.microsoft.com/office/drawing/2014/main" id="{0B0298B1-A975-82D9-41C9-28A973788E07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253512" y="58248"/>
            <a:ext cx="862200" cy="664200"/>
          </a:xfrm>
          <a:prstGeom prst="rect">
            <a:avLst/>
          </a:prstGeom>
          <a:ln w="0">
            <a:noFill/>
          </a:ln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6C6D5FD8-665E-FAE0-B990-0EA978606047}"/>
              </a:ext>
            </a:extLst>
          </p:cNvPr>
          <p:cNvSpPr txBox="1"/>
          <p:nvPr/>
        </p:nvSpPr>
        <p:spPr>
          <a:xfrm>
            <a:off x="425196" y="596944"/>
            <a:ext cx="829360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hu-HU" sz="1000" b="1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hu-HU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Döntési pontok összefoglalása</a:t>
            </a:r>
          </a:p>
          <a:p>
            <a:pPr lvl="0"/>
            <a:endParaRPr lang="hu-HU" sz="1000" b="1" dirty="0"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u-HU" sz="16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53 sz. főúttal párhuzamos szakaszon (Kiskunhalas belterületi szakasz) </a:t>
            </a:r>
            <a:r>
              <a:rPr lang="hu-HU" sz="16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tervezett nyomvonal </a:t>
            </a:r>
            <a:r>
              <a:rPr lang="hu-HU" sz="16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csatlakozik a meglévő közösen vezetett gyalog és kerékpárúti szakaszhoz.</a:t>
            </a:r>
          </a:p>
          <a:p>
            <a:endParaRPr lang="hu-HU" sz="1600" dirty="0"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1.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1.A betétváltozat</a:t>
            </a:r>
            <a:r>
              <a:rPr lang="hu-HU" sz="16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elválasztás nélküli gyalog- és kerékpárútként épüljön a 0+000-0+205 km szelvények között?</a:t>
            </a:r>
          </a:p>
          <a:p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r>
              <a:rPr lang="hu-HU" sz="16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5412 j. úttal párhuzamos szakaszon (Kiskunhalas külterületi szakasz)</a:t>
            </a: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2.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33CC33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2.A betétváltozat</a:t>
            </a:r>
            <a:r>
              <a:rPr lang="hu-HU" sz="1600" dirty="0">
                <a:solidFill>
                  <a:srgbClr val="33CC33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0+800 - 1+015 km sz. között a 154-es sz. vasútvonal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szintbeni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keresztezése meglévő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provizor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felhasználásával történjen? (53 sz. főút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szelv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. szerinti jobb oldalán)</a:t>
            </a:r>
          </a:p>
          <a:p>
            <a:pPr marL="342900" lvl="0" indent="-342900">
              <a:buFont typeface="Book Antiqua" panose="02040602050305030304" pitchFamily="18" charset="0"/>
              <a:buChar char="-"/>
            </a:pP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3.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33CCCC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2.B betétváltozat</a:t>
            </a:r>
            <a:r>
              <a:rPr lang="hu-HU" sz="1600" dirty="0">
                <a:solidFill>
                  <a:srgbClr val="33CCCC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0+990 - 4+400 km sz. között tervezett külterületi kerékpárút az 5412 j. út déli oldalán kerüljön vezetésre, Kiskunhalas külterület, Róna utcán keresztül? (5412 j. út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szelvényezés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szerinti bal oldalán)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4.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990033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6.A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4+255 - 4+310 km sz. között tervezett külterületi kerékpárút 154-es sz. vasútvonal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szintbeni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keresztezése a meglévő út felhasználásával történjen, vagy külön vasúti-kerékpáros átvezetés épüljön ki („bázis” kék színű nyomvonal szerint)?</a:t>
            </a:r>
          </a:p>
          <a:p>
            <a:pPr marL="342900" lvl="0" indent="-342900">
              <a:buFont typeface="Book Antiqua" panose="02040602050305030304" pitchFamily="18" charset="0"/>
              <a:buChar char="-"/>
            </a:pP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Book Antiqua" panose="02040602050305030304" pitchFamily="18" charset="0"/>
              <a:buChar char="-"/>
            </a:pP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Kép 2">
            <a:extLst>
              <a:ext uri="{FF2B5EF4-FFF2-40B4-BE49-F238E27FC236}">
                <a16:creationId xmlns:a16="http://schemas.microsoft.com/office/drawing/2014/main" id="{CBA6745B-FBA1-DFAE-2DF8-A9A23C6C3938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2415520" y="5903220"/>
            <a:ext cx="355320" cy="2736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>
            <a:extLst>
              <a:ext uri="{FF2B5EF4-FFF2-40B4-BE49-F238E27FC236}">
                <a16:creationId xmlns:a16="http://schemas.microsoft.com/office/drawing/2014/main" id="{3A12E997-5F9C-FEBA-1513-0E049F3E9534}"/>
              </a:ext>
            </a:extLst>
          </p:cNvPr>
          <p:cNvSpPr txBox="1">
            <a:spLocks/>
          </p:cNvSpPr>
          <p:nvPr/>
        </p:nvSpPr>
        <p:spPr>
          <a:xfrm>
            <a:off x="2052936" y="5857560"/>
            <a:ext cx="5760360" cy="1118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hu-HU"/>
            </a:defPPr>
            <a:lvl1pPr marL="0" indent="0" algn="ctr" defTabSz="914400" rtl="0" eaLnBrk="1" latinLnBrk="0" hangingPunct="1">
              <a:lnSpc>
                <a:spcPct val="100000"/>
              </a:lnSpc>
              <a:buNone/>
              <a:tabLst>
                <a:tab pos="900000" algn="r"/>
              </a:tabLst>
              <a:defRPr lang="hu-HU" sz="1200" b="1" strike="noStrike" kern="1200" spc="-1">
                <a:solidFill>
                  <a:srgbClr val="000000"/>
                </a:solidFill>
                <a:latin typeface="Arial Narrow"/>
                <a:ea typeface="Calibri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	</a:t>
            </a:r>
            <a:r>
              <a:rPr lang="hu-HU" sz="1600" dirty="0">
                <a:solidFill>
                  <a:srgbClr val="FFFFFF"/>
                </a:solidFill>
              </a:rPr>
              <a:t>M9</a:t>
            </a:r>
            <a:r>
              <a:rPr lang="hu-HU" sz="1600" dirty="0"/>
              <a:t>  gyorsforgalmi </a:t>
            </a:r>
            <a:r>
              <a:rPr lang="hu-HU" sz="1600" dirty="0">
                <a:latin typeface="Calibri"/>
              </a:rPr>
              <a:t>ú</a:t>
            </a:r>
            <a:r>
              <a:rPr lang="hu-HU" sz="1600" dirty="0"/>
              <a:t>t 51-53 sz. főutak között és </a:t>
            </a:r>
            <a:r>
              <a:rPr lang="hu-HU" sz="1600" dirty="0" err="1"/>
              <a:t>tompai</a:t>
            </a:r>
            <a:r>
              <a:rPr lang="hu-HU" sz="1600" dirty="0"/>
              <a:t> lekötés</a:t>
            </a:r>
            <a:endParaRPr lang="hu-HU" sz="1600" b="0" dirty="0">
              <a:latin typeface="Times New Roman"/>
            </a:endParaRPr>
          </a:p>
          <a:p>
            <a:r>
              <a:rPr lang="hu-HU" sz="1600" dirty="0"/>
              <a:t>Tanulmányterv - Tervzsűri</a:t>
            </a:r>
            <a:endParaRPr lang="hu-HU" sz="1600" b="0" dirty="0">
              <a:latin typeface="Times New Roman"/>
            </a:endParaRPr>
          </a:p>
          <a:p>
            <a:r>
              <a:rPr lang="hu-HU" b="0" cap="small" dirty="0"/>
              <a:t>2. Projektszakasz részeként</a:t>
            </a:r>
          </a:p>
          <a:p>
            <a:r>
              <a:rPr lang="hu-HU" b="0" cap="small" dirty="0"/>
              <a:t>kerékpárút Jánoshalma és Kiskunhalas között az 5412. j. út mentén</a:t>
            </a:r>
          </a:p>
          <a:p>
            <a:endParaRPr lang="hu-HU" b="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0766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40F559-E0CD-F170-CCE2-57BD7C15C2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 Box 1">
            <a:extLst>
              <a:ext uri="{FF2B5EF4-FFF2-40B4-BE49-F238E27FC236}">
                <a16:creationId xmlns:a16="http://schemas.microsoft.com/office/drawing/2014/main" id="{CEED5DAE-CF78-9DE1-CB37-F4F32DEA2B29}"/>
              </a:ext>
            </a:extLst>
          </p:cNvPr>
          <p:cNvSpPr/>
          <p:nvPr/>
        </p:nvSpPr>
        <p:spPr>
          <a:xfrm>
            <a:off x="2355840" y="457200"/>
            <a:ext cx="1023480" cy="263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hu-H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 Box 1">
            <a:extLst>
              <a:ext uri="{FF2B5EF4-FFF2-40B4-BE49-F238E27FC236}">
                <a16:creationId xmlns:a16="http://schemas.microsoft.com/office/drawing/2014/main" id="{BB993945-3F0B-5AE1-07A2-BD423D98DD3E}"/>
              </a:ext>
            </a:extLst>
          </p:cNvPr>
          <p:cNvSpPr/>
          <p:nvPr/>
        </p:nvSpPr>
        <p:spPr>
          <a:xfrm>
            <a:off x="228600" y="585720"/>
            <a:ext cx="711000" cy="4060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Rectangle 22">
            <a:extLst>
              <a:ext uri="{FF2B5EF4-FFF2-40B4-BE49-F238E27FC236}">
                <a16:creationId xmlns:a16="http://schemas.microsoft.com/office/drawing/2014/main" id="{9C73490D-63AB-8F7F-FF0F-3D1A25C29B4E}"/>
              </a:ext>
            </a:extLst>
          </p:cNvPr>
          <p:cNvSpPr/>
          <p:nvPr/>
        </p:nvSpPr>
        <p:spPr>
          <a:xfrm>
            <a:off x="457200" y="457200"/>
            <a:ext cx="360" cy="36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360" bIns="360" numCol="1" spcCol="0" anchor="t">
            <a:no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0" name="Egyenes összekötő 43">
            <a:extLst>
              <a:ext uri="{FF2B5EF4-FFF2-40B4-BE49-F238E27FC236}">
                <a16:creationId xmlns:a16="http://schemas.microsoft.com/office/drawing/2014/main" id="{C4811E57-9C0A-8DFF-678D-34C1FED63B4E}"/>
              </a:ext>
            </a:extLst>
          </p:cNvPr>
          <p:cNvCxnSpPr/>
          <p:nvPr/>
        </p:nvCxnSpPr>
        <p:spPr>
          <a:xfrm>
            <a:off x="0" y="620640"/>
            <a:ext cx="9144360" cy="360"/>
          </a:xfrm>
          <a:prstGeom prst="straightConnector1">
            <a:avLst/>
          </a:prstGeom>
          <a:ln w="15875">
            <a:solidFill>
              <a:srgbClr val="0070C0"/>
            </a:solidFill>
            <a:round/>
          </a:ln>
        </p:spPr>
      </p:cxnSp>
      <p:pic>
        <p:nvPicPr>
          <p:cNvPr id="74" name="Kép 17">
            <a:extLst>
              <a:ext uri="{FF2B5EF4-FFF2-40B4-BE49-F238E27FC236}">
                <a16:creationId xmlns:a16="http://schemas.microsoft.com/office/drawing/2014/main" id="{2F0387A5-F8F3-2E74-9252-E935F568AAB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30280" y="0"/>
            <a:ext cx="1681920" cy="603000"/>
          </a:xfrm>
          <a:prstGeom prst="rect">
            <a:avLst/>
          </a:prstGeom>
          <a:ln w="0">
            <a:noFill/>
          </a:ln>
        </p:spPr>
      </p:pic>
      <p:pic>
        <p:nvPicPr>
          <p:cNvPr id="78" name="Kép 25">
            <a:extLst>
              <a:ext uri="{FF2B5EF4-FFF2-40B4-BE49-F238E27FC236}">
                <a16:creationId xmlns:a16="http://schemas.microsoft.com/office/drawing/2014/main" id="{54166B38-F9D0-9383-C964-35B068CC245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852000" y="24120"/>
            <a:ext cx="2030760" cy="572400"/>
          </a:xfrm>
          <a:prstGeom prst="rect">
            <a:avLst/>
          </a:prstGeom>
          <a:ln w="0">
            <a:noFill/>
          </a:ln>
        </p:spPr>
      </p:pic>
      <p:pic>
        <p:nvPicPr>
          <p:cNvPr id="79" name="Kép 27">
            <a:extLst>
              <a:ext uri="{FF2B5EF4-FFF2-40B4-BE49-F238E27FC236}">
                <a16:creationId xmlns:a16="http://schemas.microsoft.com/office/drawing/2014/main" id="{E91E070B-C282-F5B8-40F4-7B87F0A8BD15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588360" y="126000"/>
            <a:ext cx="2076120" cy="373320"/>
          </a:xfrm>
          <a:prstGeom prst="rect">
            <a:avLst/>
          </a:prstGeom>
          <a:ln w="0">
            <a:noFill/>
          </a:ln>
        </p:spPr>
      </p:pic>
      <p:pic>
        <p:nvPicPr>
          <p:cNvPr id="11" name="Kép 7">
            <a:extLst>
              <a:ext uri="{FF2B5EF4-FFF2-40B4-BE49-F238E27FC236}">
                <a16:creationId xmlns:a16="http://schemas.microsoft.com/office/drawing/2014/main" id="{7F113487-7B70-91A5-52D5-E96C1DC249A3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0" y="5811840"/>
            <a:ext cx="2711160" cy="1045800"/>
          </a:xfrm>
          <a:prstGeom prst="rect">
            <a:avLst/>
          </a:prstGeom>
          <a:ln w="0">
            <a:noFill/>
          </a:ln>
        </p:spPr>
      </p:pic>
      <p:cxnSp>
        <p:nvCxnSpPr>
          <p:cNvPr id="12" name="Egyenes összekötő 46">
            <a:extLst>
              <a:ext uri="{FF2B5EF4-FFF2-40B4-BE49-F238E27FC236}">
                <a16:creationId xmlns:a16="http://schemas.microsoft.com/office/drawing/2014/main" id="{94BB6734-46A8-96F0-8122-BC09B481E143}"/>
              </a:ext>
            </a:extLst>
          </p:cNvPr>
          <p:cNvCxnSpPr/>
          <p:nvPr/>
        </p:nvCxnSpPr>
        <p:spPr>
          <a:xfrm>
            <a:off x="0" y="5805000"/>
            <a:ext cx="9144360" cy="360"/>
          </a:xfrm>
          <a:prstGeom prst="straightConnector1">
            <a:avLst/>
          </a:prstGeom>
          <a:ln w="12700">
            <a:solidFill>
              <a:srgbClr val="0070C0"/>
            </a:solidFill>
            <a:round/>
          </a:ln>
        </p:spPr>
      </p:cxnSp>
      <p:sp>
        <p:nvSpPr>
          <p:cNvPr id="13" name="Szövegdoboz 9">
            <a:extLst>
              <a:ext uri="{FF2B5EF4-FFF2-40B4-BE49-F238E27FC236}">
                <a16:creationId xmlns:a16="http://schemas.microsoft.com/office/drawing/2014/main" id="{F102C49A-4606-42E8-20E1-79AE449B2693}"/>
              </a:ext>
            </a:extLst>
          </p:cNvPr>
          <p:cNvSpPr/>
          <p:nvPr/>
        </p:nvSpPr>
        <p:spPr>
          <a:xfrm>
            <a:off x="129168" y="6049008"/>
            <a:ext cx="2133720" cy="5525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Tervzsűri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2025. január 16.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" name="Csoportba foglalás 5">
            <a:extLst>
              <a:ext uri="{FF2B5EF4-FFF2-40B4-BE49-F238E27FC236}">
                <a16:creationId xmlns:a16="http://schemas.microsoft.com/office/drawing/2014/main" id="{0D2F3B4C-FD1C-48E0-4631-84FEE7F08971}"/>
              </a:ext>
            </a:extLst>
          </p:cNvPr>
          <p:cNvGrpSpPr/>
          <p:nvPr/>
        </p:nvGrpSpPr>
        <p:grpSpPr>
          <a:xfrm>
            <a:off x="7308360" y="5840280"/>
            <a:ext cx="2016000" cy="965880"/>
            <a:chOff x="7308360" y="5840280"/>
            <a:chExt cx="2016000" cy="965880"/>
          </a:xfrm>
        </p:grpSpPr>
        <p:sp>
          <p:nvSpPr>
            <p:cNvPr id="15" name="Élőláb helye 15">
              <a:extLst>
                <a:ext uri="{FF2B5EF4-FFF2-40B4-BE49-F238E27FC236}">
                  <a16:creationId xmlns:a16="http://schemas.microsoft.com/office/drawing/2014/main" id="{521527DD-995E-32C5-880E-34852B117A7B}"/>
                </a:ext>
              </a:extLst>
            </p:cNvPr>
            <p:cNvSpPr/>
            <p:nvPr/>
          </p:nvSpPr>
          <p:spPr>
            <a:xfrm>
              <a:off x="7308360" y="6414120"/>
              <a:ext cx="2016000" cy="39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900000" algn="r"/>
                </a:tabLst>
              </a:pPr>
              <a:r>
                <a:rPr lang="hu-HU" sz="1200" b="0" strike="noStrike" cap="small" spc="-1">
                  <a:solidFill>
                    <a:srgbClr val="000000"/>
                  </a:solidFill>
                  <a:latin typeface="Times New Roman"/>
                </a:rPr>
                <a:t>Építési és Közlekedési Minisztérium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6" name="Kép 22">
              <a:extLst>
                <a:ext uri="{FF2B5EF4-FFF2-40B4-BE49-F238E27FC236}">
                  <a16:creationId xmlns:a16="http://schemas.microsoft.com/office/drawing/2014/main" id="{A70787B1-EB24-3CCF-45CA-7722AE59CCBE}"/>
                </a:ext>
              </a:extLst>
            </p:cNvPr>
            <p:cNvPicPr/>
            <p:nvPr/>
          </p:nvPicPr>
          <p:blipFill>
            <a:blip r:embed="rId7"/>
            <a:stretch/>
          </p:blipFill>
          <p:spPr>
            <a:xfrm>
              <a:off x="8179200" y="5840280"/>
              <a:ext cx="274320" cy="576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" name="Kép 3">
            <a:extLst>
              <a:ext uri="{FF2B5EF4-FFF2-40B4-BE49-F238E27FC236}">
                <a16:creationId xmlns:a16="http://schemas.microsoft.com/office/drawing/2014/main" id="{2BA53EE0-1AEB-930C-15AD-03DC5646B0E6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253512" y="58248"/>
            <a:ext cx="862200" cy="664200"/>
          </a:xfrm>
          <a:prstGeom prst="rect">
            <a:avLst/>
          </a:prstGeom>
          <a:ln w="0">
            <a:noFill/>
          </a:ln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4C05C3C8-07FA-33EC-39F9-32FD2FB3E4B1}"/>
              </a:ext>
            </a:extLst>
          </p:cNvPr>
          <p:cNvSpPr txBox="1"/>
          <p:nvPr/>
        </p:nvSpPr>
        <p:spPr>
          <a:xfrm>
            <a:off x="425196" y="589324"/>
            <a:ext cx="829360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hu-HU" sz="1000" b="1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hu-HU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Döntési pontok összefoglalása</a:t>
            </a:r>
          </a:p>
          <a:p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5.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FF9900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6.B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4+255 - 6+265 km sz. között tervezett külterületi kerékpárút az 5412 j. út déli oldalán vezetve haladjon? (5412. j. úton való kerékpáros átvezetés szakasz elején és végén, csatlakozva kék színű nyomvonalhoz)</a:t>
            </a:r>
          </a:p>
          <a:p>
            <a:pPr marL="342900" lvl="0" indent="-342900">
              <a:buFont typeface="Book Antiqua" panose="02040602050305030304" pitchFamily="18" charset="0"/>
              <a:buChar char="-"/>
            </a:pP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hu-HU" sz="16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5412 j. úttal párhuzamos szakasz (Kunfehértó külterületi szakasz)</a:t>
            </a:r>
          </a:p>
          <a:p>
            <a:pPr lvl="0"/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6.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döntési pont: </a:t>
            </a:r>
            <a:r>
              <a:rPr lang="hu-HU" sz="1600" b="1" dirty="0">
                <a:solidFill>
                  <a:srgbClr val="9933FF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8.A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5+875 - 6+265 km sz. között a tervezett külterületi kerékpárút a 154-es sz. vasútvonal északi oldalán kerüljön vezetésre, majd a 6+285 km sz-ben épüljön ki egy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szintbeni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vasúti átjáró? (és ezt követően csatlakozzon a kék nyomvonalhoz)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7.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FF0066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8.B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5+900 - 5+905 km sz. között a tervezett külterületi kerékpárút kiválik a kék nyomvonalból, így keresztezze a 154-es sz. vasútvonalat szintben a meglévő út felhasználásával, majd az 5412 j. utat  szintben, és csatlakozzon a 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6.B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betétváltozathoz?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8.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33CC33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8.C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csatlakozva a 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8.B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betétváltozathoz, a 6+245 - 9+630 km sz. között tervezett külterületi kerékpárút az 5412 j. út déli oldalán haladjon, majd a 54112 j. úti kereszteződést követően, becsatlakozzon a kék színű nyomvonalba?</a:t>
            </a:r>
          </a:p>
          <a:p>
            <a:pPr lvl="0"/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lvl="0"/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Book Antiqua" panose="02040602050305030304" pitchFamily="18" charset="0"/>
              <a:buChar char="-"/>
            </a:pP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Kép 2">
            <a:extLst>
              <a:ext uri="{FF2B5EF4-FFF2-40B4-BE49-F238E27FC236}">
                <a16:creationId xmlns:a16="http://schemas.microsoft.com/office/drawing/2014/main" id="{9FFB00D8-CF4A-594B-25BF-DD9BA812F74B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2415520" y="5903220"/>
            <a:ext cx="355320" cy="2736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>
            <a:extLst>
              <a:ext uri="{FF2B5EF4-FFF2-40B4-BE49-F238E27FC236}">
                <a16:creationId xmlns:a16="http://schemas.microsoft.com/office/drawing/2014/main" id="{9FD12331-6115-C285-6709-A93E47D81750}"/>
              </a:ext>
            </a:extLst>
          </p:cNvPr>
          <p:cNvSpPr txBox="1">
            <a:spLocks/>
          </p:cNvSpPr>
          <p:nvPr/>
        </p:nvSpPr>
        <p:spPr>
          <a:xfrm>
            <a:off x="2052936" y="5857560"/>
            <a:ext cx="5760360" cy="1118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hu-HU"/>
            </a:defPPr>
            <a:lvl1pPr marL="0" indent="0" algn="ctr" defTabSz="914400" rtl="0" eaLnBrk="1" latinLnBrk="0" hangingPunct="1">
              <a:lnSpc>
                <a:spcPct val="100000"/>
              </a:lnSpc>
              <a:buNone/>
              <a:tabLst>
                <a:tab pos="900000" algn="r"/>
              </a:tabLst>
              <a:defRPr lang="hu-HU" sz="1200" b="1" strike="noStrike" kern="1200" spc="-1">
                <a:solidFill>
                  <a:srgbClr val="000000"/>
                </a:solidFill>
                <a:latin typeface="Arial Narrow"/>
                <a:ea typeface="Calibri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	</a:t>
            </a:r>
            <a:r>
              <a:rPr lang="hu-HU" sz="1600" dirty="0">
                <a:solidFill>
                  <a:srgbClr val="FFFFFF"/>
                </a:solidFill>
              </a:rPr>
              <a:t>M9</a:t>
            </a:r>
            <a:r>
              <a:rPr lang="hu-HU" sz="1600" dirty="0"/>
              <a:t>  gyorsforgalmi </a:t>
            </a:r>
            <a:r>
              <a:rPr lang="hu-HU" sz="1600" dirty="0">
                <a:latin typeface="Calibri"/>
              </a:rPr>
              <a:t>ú</a:t>
            </a:r>
            <a:r>
              <a:rPr lang="hu-HU" sz="1600" dirty="0"/>
              <a:t>t 51-53 sz. főutak között és </a:t>
            </a:r>
            <a:r>
              <a:rPr lang="hu-HU" sz="1600" dirty="0" err="1"/>
              <a:t>tompai</a:t>
            </a:r>
            <a:r>
              <a:rPr lang="hu-HU" sz="1600" dirty="0"/>
              <a:t> lekötés</a:t>
            </a:r>
            <a:endParaRPr lang="hu-HU" sz="1600" b="0" dirty="0">
              <a:latin typeface="Times New Roman"/>
            </a:endParaRPr>
          </a:p>
          <a:p>
            <a:r>
              <a:rPr lang="hu-HU" sz="1600" dirty="0"/>
              <a:t>Tanulmányterv - Tervzsűri</a:t>
            </a:r>
            <a:endParaRPr lang="hu-HU" sz="1600" b="0" dirty="0">
              <a:latin typeface="Times New Roman"/>
            </a:endParaRPr>
          </a:p>
          <a:p>
            <a:r>
              <a:rPr lang="hu-HU" b="0" cap="small" dirty="0"/>
              <a:t>2. Projektszakasz részeként</a:t>
            </a:r>
          </a:p>
          <a:p>
            <a:r>
              <a:rPr lang="hu-HU" b="0" cap="small" dirty="0"/>
              <a:t>kerékpárút Jánoshalma és Kiskunhalas között az 5412. j. út mentén</a:t>
            </a:r>
          </a:p>
          <a:p>
            <a:endParaRPr lang="hu-HU" b="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0759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6D047F-02EF-4BF9-FDE3-D43415955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 Box 1">
            <a:extLst>
              <a:ext uri="{FF2B5EF4-FFF2-40B4-BE49-F238E27FC236}">
                <a16:creationId xmlns:a16="http://schemas.microsoft.com/office/drawing/2014/main" id="{C9D65D89-E61F-E778-A822-4CFE9F1981B6}"/>
              </a:ext>
            </a:extLst>
          </p:cNvPr>
          <p:cNvSpPr/>
          <p:nvPr/>
        </p:nvSpPr>
        <p:spPr>
          <a:xfrm>
            <a:off x="2355840" y="457200"/>
            <a:ext cx="1023480" cy="263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hu-H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 Box 1">
            <a:extLst>
              <a:ext uri="{FF2B5EF4-FFF2-40B4-BE49-F238E27FC236}">
                <a16:creationId xmlns:a16="http://schemas.microsoft.com/office/drawing/2014/main" id="{6430B391-0FC1-11A5-6520-7DA81781FD54}"/>
              </a:ext>
            </a:extLst>
          </p:cNvPr>
          <p:cNvSpPr/>
          <p:nvPr/>
        </p:nvSpPr>
        <p:spPr>
          <a:xfrm>
            <a:off x="228600" y="585720"/>
            <a:ext cx="711000" cy="4060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Rectangle 22">
            <a:extLst>
              <a:ext uri="{FF2B5EF4-FFF2-40B4-BE49-F238E27FC236}">
                <a16:creationId xmlns:a16="http://schemas.microsoft.com/office/drawing/2014/main" id="{25BE7052-F0A5-57CF-D6B3-14D8F614EAE0}"/>
              </a:ext>
            </a:extLst>
          </p:cNvPr>
          <p:cNvSpPr/>
          <p:nvPr/>
        </p:nvSpPr>
        <p:spPr>
          <a:xfrm>
            <a:off x="457200" y="457200"/>
            <a:ext cx="360" cy="36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360" bIns="360" numCol="1" spcCol="0" anchor="t">
            <a:no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0" name="Egyenes összekötő 43">
            <a:extLst>
              <a:ext uri="{FF2B5EF4-FFF2-40B4-BE49-F238E27FC236}">
                <a16:creationId xmlns:a16="http://schemas.microsoft.com/office/drawing/2014/main" id="{45622822-3C6A-5883-B956-69F9FB145885}"/>
              </a:ext>
            </a:extLst>
          </p:cNvPr>
          <p:cNvCxnSpPr/>
          <p:nvPr/>
        </p:nvCxnSpPr>
        <p:spPr>
          <a:xfrm>
            <a:off x="0" y="620640"/>
            <a:ext cx="9144360" cy="360"/>
          </a:xfrm>
          <a:prstGeom prst="straightConnector1">
            <a:avLst/>
          </a:prstGeom>
          <a:ln w="15875">
            <a:solidFill>
              <a:srgbClr val="0070C0"/>
            </a:solidFill>
            <a:round/>
          </a:ln>
        </p:spPr>
      </p:cxnSp>
      <p:pic>
        <p:nvPicPr>
          <p:cNvPr id="74" name="Kép 17">
            <a:extLst>
              <a:ext uri="{FF2B5EF4-FFF2-40B4-BE49-F238E27FC236}">
                <a16:creationId xmlns:a16="http://schemas.microsoft.com/office/drawing/2014/main" id="{E066F43F-3571-069F-4CBB-C3C6E037648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30280" y="0"/>
            <a:ext cx="1681920" cy="603000"/>
          </a:xfrm>
          <a:prstGeom prst="rect">
            <a:avLst/>
          </a:prstGeom>
          <a:ln w="0">
            <a:noFill/>
          </a:ln>
        </p:spPr>
      </p:pic>
      <p:pic>
        <p:nvPicPr>
          <p:cNvPr id="78" name="Kép 25">
            <a:extLst>
              <a:ext uri="{FF2B5EF4-FFF2-40B4-BE49-F238E27FC236}">
                <a16:creationId xmlns:a16="http://schemas.microsoft.com/office/drawing/2014/main" id="{E2A1ED64-1F82-BEFB-8F86-3299AA38A54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852000" y="24120"/>
            <a:ext cx="2030760" cy="572400"/>
          </a:xfrm>
          <a:prstGeom prst="rect">
            <a:avLst/>
          </a:prstGeom>
          <a:ln w="0">
            <a:noFill/>
          </a:ln>
        </p:spPr>
      </p:pic>
      <p:pic>
        <p:nvPicPr>
          <p:cNvPr id="79" name="Kép 27">
            <a:extLst>
              <a:ext uri="{FF2B5EF4-FFF2-40B4-BE49-F238E27FC236}">
                <a16:creationId xmlns:a16="http://schemas.microsoft.com/office/drawing/2014/main" id="{24B2BB78-0840-AC52-E44A-A408E25820A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588360" y="126000"/>
            <a:ext cx="2076120" cy="373320"/>
          </a:xfrm>
          <a:prstGeom prst="rect">
            <a:avLst/>
          </a:prstGeom>
          <a:ln w="0">
            <a:noFill/>
          </a:ln>
        </p:spPr>
      </p:pic>
      <p:pic>
        <p:nvPicPr>
          <p:cNvPr id="11" name="Kép 7">
            <a:extLst>
              <a:ext uri="{FF2B5EF4-FFF2-40B4-BE49-F238E27FC236}">
                <a16:creationId xmlns:a16="http://schemas.microsoft.com/office/drawing/2014/main" id="{BE2B56D3-ACD5-43C6-4938-81B1F7000EDA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0" y="5811840"/>
            <a:ext cx="2711160" cy="1045800"/>
          </a:xfrm>
          <a:prstGeom prst="rect">
            <a:avLst/>
          </a:prstGeom>
          <a:ln w="0">
            <a:noFill/>
          </a:ln>
        </p:spPr>
      </p:pic>
      <p:cxnSp>
        <p:nvCxnSpPr>
          <p:cNvPr id="12" name="Egyenes összekötő 46">
            <a:extLst>
              <a:ext uri="{FF2B5EF4-FFF2-40B4-BE49-F238E27FC236}">
                <a16:creationId xmlns:a16="http://schemas.microsoft.com/office/drawing/2014/main" id="{7358049E-58B6-B5AC-904F-E82E64393A71}"/>
              </a:ext>
            </a:extLst>
          </p:cNvPr>
          <p:cNvCxnSpPr/>
          <p:nvPr/>
        </p:nvCxnSpPr>
        <p:spPr>
          <a:xfrm>
            <a:off x="0" y="5805000"/>
            <a:ext cx="9144360" cy="360"/>
          </a:xfrm>
          <a:prstGeom prst="straightConnector1">
            <a:avLst/>
          </a:prstGeom>
          <a:ln w="12700">
            <a:solidFill>
              <a:srgbClr val="0070C0"/>
            </a:solidFill>
            <a:round/>
          </a:ln>
        </p:spPr>
      </p:cxnSp>
      <p:sp>
        <p:nvSpPr>
          <p:cNvPr id="13" name="Szövegdoboz 9">
            <a:extLst>
              <a:ext uri="{FF2B5EF4-FFF2-40B4-BE49-F238E27FC236}">
                <a16:creationId xmlns:a16="http://schemas.microsoft.com/office/drawing/2014/main" id="{A04679A0-FCE9-F4D6-B251-064D21E76151}"/>
              </a:ext>
            </a:extLst>
          </p:cNvPr>
          <p:cNvSpPr/>
          <p:nvPr/>
        </p:nvSpPr>
        <p:spPr>
          <a:xfrm>
            <a:off x="129168" y="6049008"/>
            <a:ext cx="2133720" cy="5525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Tervzsűri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hu-HU" sz="1500" b="1" strike="noStrike" spc="-1" dirty="0">
                <a:solidFill>
                  <a:srgbClr val="000000"/>
                </a:solidFill>
                <a:latin typeface="Arial Narrow"/>
              </a:rPr>
              <a:t>2025. január 16.</a:t>
            </a:r>
            <a:endParaRPr lang="en-US" sz="15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4" name="Csoportba foglalás 5">
            <a:extLst>
              <a:ext uri="{FF2B5EF4-FFF2-40B4-BE49-F238E27FC236}">
                <a16:creationId xmlns:a16="http://schemas.microsoft.com/office/drawing/2014/main" id="{1B4669DD-8745-CD4B-FC13-DD936961477A}"/>
              </a:ext>
            </a:extLst>
          </p:cNvPr>
          <p:cNvGrpSpPr/>
          <p:nvPr/>
        </p:nvGrpSpPr>
        <p:grpSpPr>
          <a:xfrm>
            <a:off x="7308360" y="5840280"/>
            <a:ext cx="2016000" cy="965880"/>
            <a:chOff x="7308360" y="5840280"/>
            <a:chExt cx="2016000" cy="965880"/>
          </a:xfrm>
        </p:grpSpPr>
        <p:sp>
          <p:nvSpPr>
            <p:cNvPr id="15" name="Élőláb helye 15">
              <a:extLst>
                <a:ext uri="{FF2B5EF4-FFF2-40B4-BE49-F238E27FC236}">
                  <a16:creationId xmlns:a16="http://schemas.microsoft.com/office/drawing/2014/main" id="{5D79DD2E-3CCD-3615-6D19-8187440F95B4}"/>
                </a:ext>
              </a:extLst>
            </p:cNvPr>
            <p:cNvSpPr/>
            <p:nvPr/>
          </p:nvSpPr>
          <p:spPr>
            <a:xfrm>
              <a:off x="7308360" y="6414120"/>
              <a:ext cx="2016000" cy="39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anchor="ctr">
              <a:noAutofit/>
            </a:bodyPr>
            <a:lstStyle/>
            <a:p>
              <a:pPr algn="ctr">
                <a:lnSpc>
                  <a:spcPct val="100000"/>
                </a:lnSpc>
                <a:tabLst>
                  <a:tab pos="900000" algn="r"/>
                </a:tabLst>
              </a:pPr>
              <a:r>
                <a:rPr lang="hu-HU" sz="1200" b="0" strike="noStrike" cap="small" spc="-1">
                  <a:solidFill>
                    <a:srgbClr val="000000"/>
                  </a:solidFill>
                  <a:latin typeface="Times New Roman"/>
                </a:rPr>
                <a:t>Építési és Közlekedési Minisztérium</a:t>
              </a:r>
              <a:endParaRPr lang="en-US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6" name="Kép 22">
              <a:extLst>
                <a:ext uri="{FF2B5EF4-FFF2-40B4-BE49-F238E27FC236}">
                  <a16:creationId xmlns:a16="http://schemas.microsoft.com/office/drawing/2014/main" id="{E181D5B8-5348-1BB8-3009-E699FA4526DC}"/>
                </a:ext>
              </a:extLst>
            </p:cNvPr>
            <p:cNvPicPr/>
            <p:nvPr/>
          </p:nvPicPr>
          <p:blipFill>
            <a:blip r:embed="rId7"/>
            <a:stretch/>
          </p:blipFill>
          <p:spPr>
            <a:xfrm>
              <a:off x="8179200" y="5840280"/>
              <a:ext cx="274320" cy="576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" name="Kép 3">
            <a:extLst>
              <a:ext uri="{FF2B5EF4-FFF2-40B4-BE49-F238E27FC236}">
                <a16:creationId xmlns:a16="http://schemas.microsoft.com/office/drawing/2014/main" id="{EB663C2B-306A-0197-FDC4-3998E5AF594D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253512" y="58248"/>
            <a:ext cx="862200" cy="664200"/>
          </a:xfrm>
          <a:prstGeom prst="rect">
            <a:avLst/>
          </a:prstGeom>
          <a:ln w="0">
            <a:noFill/>
          </a:ln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4D04F95E-277A-3FE9-8B2C-8D75A24B720A}"/>
              </a:ext>
            </a:extLst>
          </p:cNvPr>
          <p:cNvSpPr txBox="1"/>
          <p:nvPr/>
        </p:nvSpPr>
        <p:spPr>
          <a:xfrm>
            <a:off x="425196" y="589324"/>
            <a:ext cx="829360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hu-HU" sz="1000" b="1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hu-HU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Döntési pontok összefoglalása</a:t>
            </a:r>
          </a:p>
          <a:p>
            <a:pPr lvl="0"/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hu-HU" sz="16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5412 j. úttal párhuzamos szakasz (</a:t>
            </a:r>
            <a:r>
              <a:rPr lang="hu-HU" sz="1600" b="1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Jánoshalma</a:t>
            </a:r>
            <a:r>
              <a:rPr lang="hu-HU" sz="16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külterületi szakasz)</a:t>
            </a:r>
          </a:p>
          <a:p>
            <a:pPr lvl="0"/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9.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döntési pont: </a:t>
            </a:r>
            <a:r>
              <a:rPr lang="hu-HU" sz="1600" b="1" dirty="0">
                <a:solidFill>
                  <a:srgbClr val="FF6600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19.A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kiépüljön a mellékút bal oldalán egy, a Renner Zrt. irányába a kerékpárúti rákötés 200 m hosszon az 5412 j. úton való átvezetéssel? 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10.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döntési pont: </a:t>
            </a:r>
            <a:r>
              <a:rPr lang="hu-HU" sz="1600" b="1" dirty="0">
                <a:solidFill>
                  <a:srgbClr val="336600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20.A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a tervezett kerékpárút 16+600 - 17+405 km sz. között az 5412 j. út déli oldalán haladjon, az M9 gyorsforgalmi út csomópontjába tervezett körforgalmak csomóponti ágaival ellentétes oldalán vezetve, két helyszínen közúti átvezetéssel?</a:t>
            </a:r>
          </a:p>
          <a:p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11.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döntési pont: </a:t>
            </a:r>
            <a:r>
              <a:rPr lang="hu-HU" sz="1600" b="1" dirty="0">
                <a:solidFill>
                  <a:srgbClr val="9933FF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20.B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a 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19.A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és 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20.A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betétváltozatok összeköttetéseként, majd a csomóponti szakaszt követően szintén az 5412 j. út déli oldalán haladjon?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algn="ctr"/>
            <a:r>
              <a:rPr lang="hu-HU" sz="2000" b="1" dirty="0">
                <a:latin typeface="Arial Narrow" panose="020B0606020202030204" pitchFamily="34" charset="0"/>
                <a:cs typeface="Calibri" panose="020F0502020204030204" pitchFamily="34" charset="0"/>
              </a:rPr>
              <a:t>Tervezői javaslat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algn="l"/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Javasoljuk a fő nyomvonalváltozat megvalósítását az </a:t>
            </a:r>
            <a:r>
              <a:rPr lang="hu-HU" sz="1600" b="1" dirty="0">
                <a:solidFill>
                  <a:srgbClr val="990033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1.A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, </a:t>
            </a:r>
            <a:r>
              <a:rPr lang="hu-HU" sz="1600" b="1" dirty="0">
                <a:solidFill>
                  <a:srgbClr val="33CCCC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2.B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, </a:t>
            </a:r>
            <a:r>
              <a:rPr lang="hu-HU" sz="1600" b="1" dirty="0">
                <a:solidFill>
                  <a:srgbClr val="FF9966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6.B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, </a:t>
            </a:r>
            <a:r>
              <a:rPr lang="hu-HU" sz="1600" b="1" dirty="0">
                <a:solidFill>
                  <a:srgbClr val="33CC33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8.C 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és </a:t>
            </a:r>
            <a:r>
              <a:rPr lang="hu-HU" sz="1600" b="1" dirty="0">
                <a:solidFill>
                  <a:srgbClr val="FF6600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19.A 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és </a:t>
            </a:r>
            <a:r>
              <a:rPr lang="hu-HU" sz="1600" b="1" dirty="0">
                <a:solidFill>
                  <a:srgbClr val="9933FF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20.B 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betétváltozatok alkalmazásával (1., 3., 5., 8., 9., 11. döntési pontok elfogadását).</a:t>
            </a:r>
          </a:p>
          <a:p>
            <a:pPr lvl="0"/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Book Antiqua" panose="02040602050305030304" pitchFamily="18" charset="0"/>
              <a:buChar char="-"/>
            </a:pP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Kép 2">
            <a:extLst>
              <a:ext uri="{FF2B5EF4-FFF2-40B4-BE49-F238E27FC236}">
                <a16:creationId xmlns:a16="http://schemas.microsoft.com/office/drawing/2014/main" id="{35DED573-CCCD-4EA3-66E7-4141B3570E55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2415520" y="5903220"/>
            <a:ext cx="355320" cy="2736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>
            <a:extLst>
              <a:ext uri="{FF2B5EF4-FFF2-40B4-BE49-F238E27FC236}">
                <a16:creationId xmlns:a16="http://schemas.microsoft.com/office/drawing/2014/main" id="{F63E5D7B-ED44-A2B1-0227-B551E7211165}"/>
              </a:ext>
            </a:extLst>
          </p:cNvPr>
          <p:cNvSpPr txBox="1">
            <a:spLocks/>
          </p:cNvSpPr>
          <p:nvPr/>
        </p:nvSpPr>
        <p:spPr>
          <a:xfrm>
            <a:off x="2052936" y="5857560"/>
            <a:ext cx="5760360" cy="1118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hu-HU"/>
            </a:defPPr>
            <a:lvl1pPr marL="0" indent="0" algn="ctr" defTabSz="914400" rtl="0" eaLnBrk="1" latinLnBrk="0" hangingPunct="1">
              <a:lnSpc>
                <a:spcPct val="100000"/>
              </a:lnSpc>
              <a:buNone/>
              <a:tabLst>
                <a:tab pos="900000" algn="r"/>
              </a:tabLst>
              <a:defRPr lang="hu-HU" sz="1200" b="1" strike="noStrike" kern="1200" spc="-1">
                <a:solidFill>
                  <a:srgbClr val="000000"/>
                </a:solidFill>
                <a:latin typeface="Arial Narrow"/>
                <a:ea typeface="Calibri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	</a:t>
            </a:r>
            <a:r>
              <a:rPr lang="hu-HU" sz="1600" dirty="0">
                <a:solidFill>
                  <a:srgbClr val="FFFFFF"/>
                </a:solidFill>
              </a:rPr>
              <a:t>M9</a:t>
            </a:r>
            <a:r>
              <a:rPr lang="hu-HU" sz="1600" dirty="0"/>
              <a:t>  gyorsforgalmi </a:t>
            </a:r>
            <a:r>
              <a:rPr lang="hu-HU" sz="1600" dirty="0">
                <a:latin typeface="Calibri"/>
              </a:rPr>
              <a:t>ú</a:t>
            </a:r>
            <a:r>
              <a:rPr lang="hu-HU" sz="1600" dirty="0"/>
              <a:t>t 51-53 sz. főutak között és </a:t>
            </a:r>
            <a:r>
              <a:rPr lang="hu-HU" sz="1600" dirty="0" err="1"/>
              <a:t>tompai</a:t>
            </a:r>
            <a:r>
              <a:rPr lang="hu-HU" sz="1600" dirty="0"/>
              <a:t> lekötés</a:t>
            </a:r>
            <a:endParaRPr lang="hu-HU" sz="1600" b="0" dirty="0">
              <a:latin typeface="Times New Roman"/>
            </a:endParaRPr>
          </a:p>
          <a:p>
            <a:r>
              <a:rPr lang="hu-HU" sz="1600" dirty="0"/>
              <a:t>Tanulmányterv - Tervzsűri</a:t>
            </a:r>
            <a:endParaRPr lang="hu-HU" sz="1600" b="0" dirty="0">
              <a:latin typeface="Times New Roman"/>
            </a:endParaRPr>
          </a:p>
          <a:p>
            <a:r>
              <a:rPr lang="hu-HU" b="0" cap="small" dirty="0"/>
              <a:t>2. Projektszakasz részeként</a:t>
            </a:r>
          </a:p>
          <a:p>
            <a:r>
              <a:rPr lang="hu-HU" b="0" cap="small" dirty="0"/>
              <a:t>kerékpárút Jánoshalma és Kiskunhalas között az 5412. j. út mentén</a:t>
            </a:r>
          </a:p>
          <a:p>
            <a:endParaRPr lang="hu-HU" b="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6144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A7334A-A58B-973A-AE14-A6D48C8B8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 Box 1">
            <a:extLst>
              <a:ext uri="{FF2B5EF4-FFF2-40B4-BE49-F238E27FC236}">
                <a16:creationId xmlns:a16="http://schemas.microsoft.com/office/drawing/2014/main" id="{84FF3B9C-D97B-5EDD-3E32-952FA50CF06D}"/>
              </a:ext>
            </a:extLst>
          </p:cNvPr>
          <p:cNvSpPr/>
          <p:nvPr/>
        </p:nvSpPr>
        <p:spPr>
          <a:xfrm>
            <a:off x="2355840" y="457200"/>
            <a:ext cx="1023480" cy="263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hu-H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 Box 1">
            <a:extLst>
              <a:ext uri="{FF2B5EF4-FFF2-40B4-BE49-F238E27FC236}">
                <a16:creationId xmlns:a16="http://schemas.microsoft.com/office/drawing/2014/main" id="{93A7CC7E-5BE7-9691-5010-D6A70993E50B}"/>
              </a:ext>
            </a:extLst>
          </p:cNvPr>
          <p:cNvSpPr/>
          <p:nvPr/>
        </p:nvSpPr>
        <p:spPr>
          <a:xfrm>
            <a:off x="228600" y="585720"/>
            <a:ext cx="711000" cy="4060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Rectangle 22">
            <a:extLst>
              <a:ext uri="{FF2B5EF4-FFF2-40B4-BE49-F238E27FC236}">
                <a16:creationId xmlns:a16="http://schemas.microsoft.com/office/drawing/2014/main" id="{FCD7AED6-E0D1-DA95-E325-766E91E7B606}"/>
              </a:ext>
            </a:extLst>
          </p:cNvPr>
          <p:cNvSpPr/>
          <p:nvPr/>
        </p:nvSpPr>
        <p:spPr>
          <a:xfrm>
            <a:off x="457200" y="457200"/>
            <a:ext cx="360" cy="36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360" bIns="360" numCol="1" spcCol="0" anchor="t">
            <a:no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0" name="Egyenes összekötő 43">
            <a:extLst>
              <a:ext uri="{FF2B5EF4-FFF2-40B4-BE49-F238E27FC236}">
                <a16:creationId xmlns:a16="http://schemas.microsoft.com/office/drawing/2014/main" id="{2D191D87-8935-D5E0-EBEE-7415C1CF6507}"/>
              </a:ext>
            </a:extLst>
          </p:cNvPr>
          <p:cNvCxnSpPr/>
          <p:nvPr/>
        </p:nvCxnSpPr>
        <p:spPr>
          <a:xfrm>
            <a:off x="0" y="620640"/>
            <a:ext cx="9144360" cy="360"/>
          </a:xfrm>
          <a:prstGeom prst="straightConnector1">
            <a:avLst/>
          </a:prstGeom>
          <a:ln w="15875">
            <a:solidFill>
              <a:srgbClr val="0070C0"/>
            </a:solidFill>
            <a:round/>
          </a:ln>
        </p:spPr>
      </p:cxnSp>
      <p:pic>
        <p:nvPicPr>
          <p:cNvPr id="74" name="Kép 17">
            <a:extLst>
              <a:ext uri="{FF2B5EF4-FFF2-40B4-BE49-F238E27FC236}">
                <a16:creationId xmlns:a16="http://schemas.microsoft.com/office/drawing/2014/main" id="{0F1AA566-5201-098B-50DC-AC7CC852FD7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30280" y="0"/>
            <a:ext cx="1681920" cy="603000"/>
          </a:xfrm>
          <a:prstGeom prst="rect">
            <a:avLst/>
          </a:prstGeom>
          <a:ln w="0">
            <a:noFill/>
          </a:ln>
        </p:spPr>
      </p:pic>
      <p:pic>
        <p:nvPicPr>
          <p:cNvPr id="78" name="Kép 25">
            <a:extLst>
              <a:ext uri="{FF2B5EF4-FFF2-40B4-BE49-F238E27FC236}">
                <a16:creationId xmlns:a16="http://schemas.microsoft.com/office/drawing/2014/main" id="{658AF6A4-E85B-E5D2-5F75-D33DF7ED928F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852000" y="24120"/>
            <a:ext cx="2030760" cy="572400"/>
          </a:xfrm>
          <a:prstGeom prst="rect">
            <a:avLst/>
          </a:prstGeom>
          <a:ln w="0">
            <a:noFill/>
          </a:ln>
        </p:spPr>
      </p:pic>
      <p:pic>
        <p:nvPicPr>
          <p:cNvPr id="79" name="Kép 27">
            <a:extLst>
              <a:ext uri="{FF2B5EF4-FFF2-40B4-BE49-F238E27FC236}">
                <a16:creationId xmlns:a16="http://schemas.microsoft.com/office/drawing/2014/main" id="{B4C82F58-28C3-9DB0-2EEC-7366C7B8DE73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588360" y="126000"/>
            <a:ext cx="2076120" cy="373320"/>
          </a:xfrm>
          <a:prstGeom prst="rect">
            <a:avLst/>
          </a:prstGeom>
          <a:ln w="0">
            <a:noFill/>
          </a:ln>
        </p:spPr>
      </p:pic>
      <p:pic>
        <p:nvPicPr>
          <p:cNvPr id="2" name="Kép 3">
            <a:extLst>
              <a:ext uri="{FF2B5EF4-FFF2-40B4-BE49-F238E27FC236}">
                <a16:creationId xmlns:a16="http://schemas.microsoft.com/office/drawing/2014/main" id="{8F97B229-1F74-39E5-08A0-C88179EE205B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53512" y="58248"/>
            <a:ext cx="862200" cy="664200"/>
          </a:xfrm>
          <a:prstGeom prst="rect">
            <a:avLst/>
          </a:prstGeom>
          <a:ln w="0">
            <a:noFill/>
          </a:ln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D5CF38F4-504A-0A75-0CA0-BD2E763F492B}"/>
              </a:ext>
            </a:extLst>
          </p:cNvPr>
          <p:cNvSpPr txBox="1"/>
          <p:nvPr/>
        </p:nvSpPr>
        <p:spPr>
          <a:xfrm>
            <a:off x="425196" y="596944"/>
            <a:ext cx="82936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hu-HU" sz="1000" b="1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hu-HU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Döntési pontok</a:t>
            </a:r>
          </a:p>
          <a:p>
            <a:r>
              <a:rPr lang="hu-HU" sz="16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53 sz. főúttal párhuzamos szakaszon (Kiskunhalas belterületi szakasz) </a:t>
            </a:r>
            <a:r>
              <a:rPr lang="hu-HU" sz="16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tervezett nyomvonal </a:t>
            </a:r>
            <a:r>
              <a:rPr lang="hu-HU" sz="16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csatlakozik a meglévő közösen vezetett gyalog és kerékpárúti szakaszhoz.</a:t>
            </a:r>
          </a:p>
          <a:p>
            <a:endParaRPr lang="hu-HU" sz="1600" dirty="0"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1.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1.A betétváltozat</a:t>
            </a:r>
            <a:r>
              <a:rPr lang="hu-HU" sz="16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elválasztás nélküli gyalog- és kerékpárútként épüljön a 0+000-0+205 km szelvények között?</a:t>
            </a: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Kép 16">
            <a:extLst>
              <a:ext uri="{FF2B5EF4-FFF2-40B4-BE49-F238E27FC236}">
                <a16:creationId xmlns:a16="http://schemas.microsoft.com/office/drawing/2014/main" id="{8D27F608-F52E-3F3D-92D0-2967F9D57E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502528"/>
            <a:ext cx="9144000" cy="438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25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3E902B-0EF0-AF31-6921-E74E2CA593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 Box 1">
            <a:extLst>
              <a:ext uri="{FF2B5EF4-FFF2-40B4-BE49-F238E27FC236}">
                <a16:creationId xmlns:a16="http://schemas.microsoft.com/office/drawing/2014/main" id="{706B14DC-79E2-DE3A-FDA3-F9A6F721D3E3}"/>
              </a:ext>
            </a:extLst>
          </p:cNvPr>
          <p:cNvSpPr/>
          <p:nvPr/>
        </p:nvSpPr>
        <p:spPr>
          <a:xfrm>
            <a:off x="2355840" y="457200"/>
            <a:ext cx="1023480" cy="263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hu-H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 Box 1">
            <a:extLst>
              <a:ext uri="{FF2B5EF4-FFF2-40B4-BE49-F238E27FC236}">
                <a16:creationId xmlns:a16="http://schemas.microsoft.com/office/drawing/2014/main" id="{3B3A2CFA-5783-87EC-F1CC-F7DF41DAB38C}"/>
              </a:ext>
            </a:extLst>
          </p:cNvPr>
          <p:cNvSpPr/>
          <p:nvPr/>
        </p:nvSpPr>
        <p:spPr>
          <a:xfrm>
            <a:off x="228600" y="585720"/>
            <a:ext cx="711000" cy="4060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Rectangle 22">
            <a:extLst>
              <a:ext uri="{FF2B5EF4-FFF2-40B4-BE49-F238E27FC236}">
                <a16:creationId xmlns:a16="http://schemas.microsoft.com/office/drawing/2014/main" id="{4E32E59C-D4AB-3524-BB01-575E1B7E7C7D}"/>
              </a:ext>
            </a:extLst>
          </p:cNvPr>
          <p:cNvSpPr/>
          <p:nvPr/>
        </p:nvSpPr>
        <p:spPr>
          <a:xfrm>
            <a:off x="457200" y="457200"/>
            <a:ext cx="360" cy="36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360" bIns="360" numCol="1" spcCol="0" anchor="t">
            <a:no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0" name="Egyenes összekötő 43">
            <a:extLst>
              <a:ext uri="{FF2B5EF4-FFF2-40B4-BE49-F238E27FC236}">
                <a16:creationId xmlns:a16="http://schemas.microsoft.com/office/drawing/2014/main" id="{81C25A5E-D49A-3F9C-FF24-2CB8EB71E20E}"/>
              </a:ext>
            </a:extLst>
          </p:cNvPr>
          <p:cNvCxnSpPr/>
          <p:nvPr/>
        </p:nvCxnSpPr>
        <p:spPr>
          <a:xfrm>
            <a:off x="0" y="620640"/>
            <a:ext cx="9144360" cy="360"/>
          </a:xfrm>
          <a:prstGeom prst="straightConnector1">
            <a:avLst/>
          </a:prstGeom>
          <a:ln w="15875">
            <a:solidFill>
              <a:srgbClr val="0070C0"/>
            </a:solidFill>
            <a:round/>
          </a:ln>
        </p:spPr>
      </p:cxnSp>
      <p:pic>
        <p:nvPicPr>
          <p:cNvPr id="74" name="Kép 17">
            <a:extLst>
              <a:ext uri="{FF2B5EF4-FFF2-40B4-BE49-F238E27FC236}">
                <a16:creationId xmlns:a16="http://schemas.microsoft.com/office/drawing/2014/main" id="{13EE6ABF-0AD3-56DF-99EB-0072C261779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30280" y="0"/>
            <a:ext cx="1681920" cy="603000"/>
          </a:xfrm>
          <a:prstGeom prst="rect">
            <a:avLst/>
          </a:prstGeom>
          <a:ln w="0">
            <a:noFill/>
          </a:ln>
        </p:spPr>
      </p:pic>
      <p:pic>
        <p:nvPicPr>
          <p:cNvPr id="78" name="Kép 25">
            <a:extLst>
              <a:ext uri="{FF2B5EF4-FFF2-40B4-BE49-F238E27FC236}">
                <a16:creationId xmlns:a16="http://schemas.microsoft.com/office/drawing/2014/main" id="{E04A0683-FEB4-722A-7A6D-5C0806D160EE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852000" y="24120"/>
            <a:ext cx="2030760" cy="572400"/>
          </a:xfrm>
          <a:prstGeom prst="rect">
            <a:avLst/>
          </a:prstGeom>
          <a:ln w="0">
            <a:noFill/>
          </a:ln>
        </p:spPr>
      </p:pic>
      <p:pic>
        <p:nvPicPr>
          <p:cNvPr id="79" name="Kép 27">
            <a:extLst>
              <a:ext uri="{FF2B5EF4-FFF2-40B4-BE49-F238E27FC236}">
                <a16:creationId xmlns:a16="http://schemas.microsoft.com/office/drawing/2014/main" id="{2D7FB8EE-700D-EBDC-A75E-33A418B356ED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588360" y="126000"/>
            <a:ext cx="2076120" cy="373320"/>
          </a:xfrm>
          <a:prstGeom prst="rect">
            <a:avLst/>
          </a:prstGeom>
          <a:ln w="0">
            <a:noFill/>
          </a:ln>
        </p:spPr>
      </p:pic>
      <p:pic>
        <p:nvPicPr>
          <p:cNvPr id="2" name="Kép 3">
            <a:extLst>
              <a:ext uri="{FF2B5EF4-FFF2-40B4-BE49-F238E27FC236}">
                <a16:creationId xmlns:a16="http://schemas.microsoft.com/office/drawing/2014/main" id="{CACB0EF5-028D-E801-8A57-F92BDC1A5A27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53512" y="58248"/>
            <a:ext cx="862200" cy="664200"/>
          </a:xfrm>
          <a:prstGeom prst="rect">
            <a:avLst/>
          </a:prstGeom>
          <a:ln w="0">
            <a:noFill/>
          </a:ln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7BDDF2AA-E7F1-4567-8D36-80638EB5529D}"/>
              </a:ext>
            </a:extLst>
          </p:cNvPr>
          <p:cNvSpPr txBox="1"/>
          <p:nvPr/>
        </p:nvSpPr>
        <p:spPr>
          <a:xfrm>
            <a:off x="425196" y="596944"/>
            <a:ext cx="829360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hu-HU" sz="1000" b="1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hu-HU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Döntési pontok</a:t>
            </a:r>
          </a:p>
          <a:p>
            <a:r>
              <a:rPr lang="hu-HU" sz="16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5412 j. úttal párhuzamos szakaszon (Kiskunhalas külterületi szakasz)</a:t>
            </a:r>
          </a:p>
          <a:p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2.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33CC33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2.A betétváltozat</a:t>
            </a:r>
            <a:r>
              <a:rPr lang="hu-HU" sz="1600" dirty="0">
                <a:solidFill>
                  <a:srgbClr val="33CC33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0+800 - 1+015 km sz. között a 154-es sz. vasútvonal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szintbeni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keresztezése meglévő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provizor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felhasználásával történjen? (53 sz. főút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szelv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. szerinti jobb oldalán)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3.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33CCCC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2.B betétváltozat</a:t>
            </a:r>
            <a:r>
              <a:rPr lang="hu-HU" sz="1600" dirty="0">
                <a:solidFill>
                  <a:srgbClr val="33CCCC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0+990 - 4+400 km sz. között tervezett külterületi kerékpárút az 5412 j. út déli oldalán kerüljön vezetésre, Kiskunhalas külterület, Róna utcán keresztül? (5412 j. út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szelvényezés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szerinti bal oldalán)</a:t>
            </a: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Book Antiqua" panose="02040602050305030304" pitchFamily="18" charset="0"/>
              <a:buChar char="-"/>
            </a:pP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13570A7A-4591-8D09-BE8F-A0E7294753D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-1" b="16946"/>
          <a:stretch/>
        </p:blipFill>
        <p:spPr>
          <a:xfrm>
            <a:off x="0" y="3213594"/>
            <a:ext cx="9144000" cy="36444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C933BE36-0AA0-0729-787E-23A2CBAB99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59656" y="4956059"/>
            <a:ext cx="4857408" cy="1775941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993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84E6EE-3A0D-E9ED-F4F9-978C0413DC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 Box 1">
            <a:extLst>
              <a:ext uri="{FF2B5EF4-FFF2-40B4-BE49-F238E27FC236}">
                <a16:creationId xmlns:a16="http://schemas.microsoft.com/office/drawing/2014/main" id="{3E79D3D1-2265-EC8A-2245-20BE6F212DE0}"/>
              </a:ext>
            </a:extLst>
          </p:cNvPr>
          <p:cNvSpPr/>
          <p:nvPr/>
        </p:nvSpPr>
        <p:spPr>
          <a:xfrm>
            <a:off x="2355840" y="457200"/>
            <a:ext cx="1023480" cy="263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hu-H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 Box 1">
            <a:extLst>
              <a:ext uri="{FF2B5EF4-FFF2-40B4-BE49-F238E27FC236}">
                <a16:creationId xmlns:a16="http://schemas.microsoft.com/office/drawing/2014/main" id="{9518D906-DC5D-DE6E-9F63-8E3B5CE941C9}"/>
              </a:ext>
            </a:extLst>
          </p:cNvPr>
          <p:cNvSpPr/>
          <p:nvPr/>
        </p:nvSpPr>
        <p:spPr>
          <a:xfrm>
            <a:off x="228600" y="585720"/>
            <a:ext cx="711000" cy="4060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Rectangle 22">
            <a:extLst>
              <a:ext uri="{FF2B5EF4-FFF2-40B4-BE49-F238E27FC236}">
                <a16:creationId xmlns:a16="http://schemas.microsoft.com/office/drawing/2014/main" id="{69BE8F5A-3FAB-1F4A-F58B-49EFD224AF68}"/>
              </a:ext>
            </a:extLst>
          </p:cNvPr>
          <p:cNvSpPr/>
          <p:nvPr/>
        </p:nvSpPr>
        <p:spPr>
          <a:xfrm>
            <a:off x="457200" y="457200"/>
            <a:ext cx="360" cy="36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360" bIns="360" numCol="1" spcCol="0" anchor="t">
            <a:no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0" name="Egyenes összekötő 43">
            <a:extLst>
              <a:ext uri="{FF2B5EF4-FFF2-40B4-BE49-F238E27FC236}">
                <a16:creationId xmlns:a16="http://schemas.microsoft.com/office/drawing/2014/main" id="{3756702C-946C-ED31-FF05-49572D86647D}"/>
              </a:ext>
            </a:extLst>
          </p:cNvPr>
          <p:cNvCxnSpPr/>
          <p:nvPr/>
        </p:nvCxnSpPr>
        <p:spPr>
          <a:xfrm>
            <a:off x="0" y="620640"/>
            <a:ext cx="9144360" cy="360"/>
          </a:xfrm>
          <a:prstGeom prst="straightConnector1">
            <a:avLst/>
          </a:prstGeom>
          <a:ln w="15875">
            <a:solidFill>
              <a:srgbClr val="0070C0"/>
            </a:solidFill>
            <a:round/>
          </a:ln>
        </p:spPr>
      </p:cxnSp>
      <p:pic>
        <p:nvPicPr>
          <p:cNvPr id="74" name="Kép 17">
            <a:extLst>
              <a:ext uri="{FF2B5EF4-FFF2-40B4-BE49-F238E27FC236}">
                <a16:creationId xmlns:a16="http://schemas.microsoft.com/office/drawing/2014/main" id="{008BEF54-86B6-9378-15A3-F08808F890A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30280" y="0"/>
            <a:ext cx="1681920" cy="603000"/>
          </a:xfrm>
          <a:prstGeom prst="rect">
            <a:avLst/>
          </a:prstGeom>
          <a:ln w="0">
            <a:noFill/>
          </a:ln>
        </p:spPr>
      </p:pic>
      <p:pic>
        <p:nvPicPr>
          <p:cNvPr id="78" name="Kép 25">
            <a:extLst>
              <a:ext uri="{FF2B5EF4-FFF2-40B4-BE49-F238E27FC236}">
                <a16:creationId xmlns:a16="http://schemas.microsoft.com/office/drawing/2014/main" id="{13658685-4962-A280-546B-6DE620543DFA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852000" y="24120"/>
            <a:ext cx="2030760" cy="572400"/>
          </a:xfrm>
          <a:prstGeom prst="rect">
            <a:avLst/>
          </a:prstGeom>
          <a:ln w="0">
            <a:noFill/>
          </a:ln>
        </p:spPr>
      </p:pic>
      <p:pic>
        <p:nvPicPr>
          <p:cNvPr id="79" name="Kép 27">
            <a:extLst>
              <a:ext uri="{FF2B5EF4-FFF2-40B4-BE49-F238E27FC236}">
                <a16:creationId xmlns:a16="http://schemas.microsoft.com/office/drawing/2014/main" id="{DBBB0AAD-C29C-AED8-9996-D5E155400E59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588360" y="126000"/>
            <a:ext cx="2076120" cy="373320"/>
          </a:xfrm>
          <a:prstGeom prst="rect">
            <a:avLst/>
          </a:prstGeom>
          <a:ln w="0">
            <a:noFill/>
          </a:ln>
        </p:spPr>
      </p:pic>
      <p:pic>
        <p:nvPicPr>
          <p:cNvPr id="2" name="Kép 3">
            <a:extLst>
              <a:ext uri="{FF2B5EF4-FFF2-40B4-BE49-F238E27FC236}">
                <a16:creationId xmlns:a16="http://schemas.microsoft.com/office/drawing/2014/main" id="{75B49CC7-6B93-5DA0-F8BF-EB9CF68112B8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53512" y="58248"/>
            <a:ext cx="862200" cy="664200"/>
          </a:xfrm>
          <a:prstGeom prst="rect">
            <a:avLst/>
          </a:prstGeom>
          <a:ln w="0">
            <a:noFill/>
          </a:ln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DB765321-DA04-E02D-0478-FBFDB0BD1C30}"/>
              </a:ext>
            </a:extLst>
          </p:cNvPr>
          <p:cNvSpPr txBox="1"/>
          <p:nvPr/>
        </p:nvSpPr>
        <p:spPr>
          <a:xfrm>
            <a:off x="425196" y="596944"/>
            <a:ext cx="829360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hu-HU" sz="1000" b="1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hu-HU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Döntési pontok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4.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990033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6.A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4+255 - 4+310 km sz. között tervezett külterületi kerékpárút 154-es sz. vasútvonal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szintbeni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keresztezése a meglévő út felhasználásával történjen, vagy külön vasúti-kerékpáros átvezetés épüljön ki („bázis” kék színű nyomvonal szerint)?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5.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FF9900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6.B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4+255 - 6+265 km sz. között tervezett külterületi kerékpárút az 5412 j. út déli oldalán vezetve haladjon? (5412. j. úton való kerékpáros átvezetés szakasz elején és végén, csatlakozva kék színű nyomvonalhoz)</a:t>
            </a: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B2858D7-F6F2-54C8-2169-F4934A1CF8D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3763"/>
          <a:stretch/>
        </p:blipFill>
        <p:spPr>
          <a:xfrm>
            <a:off x="0" y="2972115"/>
            <a:ext cx="9144000" cy="382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62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DE617E-34FB-2C1D-3C44-EC0D0B664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 Box 1">
            <a:extLst>
              <a:ext uri="{FF2B5EF4-FFF2-40B4-BE49-F238E27FC236}">
                <a16:creationId xmlns:a16="http://schemas.microsoft.com/office/drawing/2014/main" id="{52E879C6-7C21-AC7D-D6FF-E84A6B71DA8D}"/>
              </a:ext>
            </a:extLst>
          </p:cNvPr>
          <p:cNvSpPr/>
          <p:nvPr/>
        </p:nvSpPr>
        <p:spPr>
          <a:xfrm>
            <a:off x="2355840" y="457200"/>
            <a:ext cx="1023480" cy="263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hu-H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 Box 1">
            <a:extLst>
              <a:ext uri="{FF2B5EF4-FFF2-40B4-BE49-F238E27FC236}">
                <a16:creationId xmlns:a16="http://schemas.microsoft.com/office/drawing/2014/main" id="{ABC33A9B-2A4A-4322-6E53-95F217846EA5}"/>
              </a:ext>
            </a:extLst>
          </p:cNvPr>
          <p:cNvSpPr/>
          <p:nvPr/>
        </p:nvSpPr>
        <p:spPr>
          <a:xfrm>
            <a:off x="228600" y="585720"/>
            <a:ext cx="711000" cy="4060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Rectangle 22">
            <a:extLst>
              <a:ext uri="{FF2B5EF4-FFF2-40B4-BE49-F238E27FC236}">
                <a16:creationId xmlns:a16="http://schemas.microsoft.com/office/drawing/2014/main" id="{0B77BEE6-C921-A556-2BFA-BA102501CA6B}"/>
              </a:ext>
            </a:extLst>
          </p:cNvPr>
          <p:cNvSpPr/>
          <p:nvPr/>
        </p:nvSpPr>
        <p:spPr>
          <a:xfrm>
            <a:off x="457200" y="457200"/>
            <a:ext cx="360" cy="36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360" bIns="360" numCol="1" spcCol="0" anchor="t">
            <a:noAutofit/>
          </a:bodyPr>
          <a:lstStyle/>
          <a:p>
            <a:pPr>
              <a:lnSpc>
                <a:spcPct val="100000"/>
              </a:lnSpc>
            </a:pPr>
            <a:endParaRPr lang="hu-HU" sz="18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0" name="Egyenes összekötő 43">
            <a:extLst>
              <a:ext uri="{FF2B5EF4-FFF2-40B4-BE49-F238E27FC236}">
                <a16:creationId xmlns:a16="http://schemas.microsoft.com/office/drawing/2014/main" id="{06A35FDB-712C-86FA-03DE-3D2480B45586}"/>
              </a:ext>
            </a:extLst>
          </p:cNvPr>
          <p:cNvCxnSpPr/>
          <p:nvPr/>
        </p:nvCxnSpPr>
        <p:spPr>
          <a:xfrm>
            <a:off x="0" y="620640"/>
            <a:ext cx="9144360" cy="360"/>
          </a:xfrm>
          <a:prstGeom prst="straightConnector1">
            <a:avLst/>
          </a:prstGeom>
          <a:ln w="15875">
            <a:solidFill>
              <a:srgbClr val="0070C0"/>
            </a:solidFill>
            <a:round/>
          </a:ln>
        </p:spPr>
      </p:cxnSp>
      <p:pic>
        <p:nvPicPr>
          <p:cNvPr id="74" name="Kép 17">
            <a:extLst>
              <a:ext uri="{FF2B5EF4-FFF2-40B4-BE49-F238E27FC236}">
                <a16:creationId xmlns:a16="http://schemas.microsoft.com/office/drawing/2014/main" id="{E4A1CD5A-39D0-5BDB-5F16-F588A972C20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430280" y="0"/>
            <a:ext cx="1681920" cy="603000"/>
          </a:xfrm>
          <a:prstGeom prst="rect">
            <a:avLst/>
          </a:prstGeom>
          <a:ln w="0">
            <a:noFill/>
          </a:ln>
        </p:spPr>
      </p:pic>
      <p:pic>
        <p:nvPicPr>
          <p:cNvPr id="78" name="Kép 25">
            <a:extLst>
              <a:ext uri="{FF2B5EF4-FFF2-40B4-BE49-F238E27FC236}">
                <a16:creationId xmlns:a16="http://schemas.microsoft.com/office/drawing/2014/main" id="{1CBFF731-1F36-D6F6-521C-ABD973840262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852000" y="24120"/>
            <a:ext cx="2030760" cy="572400"/>
          </a:xfrm>
          <a:prstGeom prst="rect">
            <a:avLst/>
          </a:prstGeom>
          <a:ln w="0">
            <a:noFill/>
          </a:ln>
        </p:spPr>
      </p:pic>
      <p:pic>
        <p:nvPicPr>
          <p:cNvPr id="79" name="Kép 27">
            <a:extLst>
              <a:ext uri="{FF2B5EF4-FFF2-40B4-BE49-F238E27FC236}">
                <a16:creationId xmlns:a16="http://schemas.microsoft.com/office/drawing/2014/main" id="{9A0A36ED-1EB9-D218-578A-5DB52D23B8DB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588360" y="126000"/>
            <a:ext cx="2076120" cy="373320"/>
          </a:xfrm>
          <a:prstGeom prst="rect">
            <a:avLst/>
          </a:prstGeom>
          <a:ln w="0">
            <a:noFill/>
          </a:ln>
        </p:spPr>
      </p:pic>
      <p:pic>
        <p:nvPicPr>
          <p:cNvPr id="2" name="Kép 3">
            <a:extLst>
              <a:ext uri="{FF2B5EF4-FFF2-40B4-BE49-F238E27FC236}">
                <a16:creationId xmlns:a16="http://schemas.microsoft.com/office/drawing/2014/main" id="{5E57D0D1-61E6-4DB8-762E-96425EC2127C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53512" y="58248"/>
            <a:ext cx="862200" cy="664200"/>
          </a:xfrm>
          <a:prstGeom prst="rect">
            <a:avLst/>
          </a:prstGeom>
          <a:ln w="0">
            <a:noFill/>
          </a:ln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id="{CFB381A6-F25E-04EC-4E34-CFC4FDA1F5D1}"/>
              </a:ext>
            </a:extLst>
          </p:cNvPr>
          <p:cNvSpPr txBox="1"/>
          <p:nvPr/>
        </p:nvSpPr>
        <p:spPr>
          <a:xfrm>
            <a:off x="425196" y="589324"/>
            <a:ext cx="829360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hu-HU" sz="1000" b="1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hu-HU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Döntési pontok</a:t>
            </a:r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lvl="0"/>
            <a:r>
              <a:rPr lang="hu-HU" sz="16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5412 j. úttal párhuzamos szakasz (Kunfehértó külterületi szakasz)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6.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döntési pont: </a:t>
            </a:r>
            <a:r>
              <a:rPr lang="hu-HU" sz="1600" b="1" dirty="0">
                <a:solidFill>
                  <a:srgbClr val="9933FF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8.A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5+875 - 6+265 km sz. között a tervezett külterületi kerékpárút a 154-es sz. vasútvonal északi oldalán kerüljön vezetésre, majd a 6+285 km sz-ben épüljön ki egy </a:t>
            </a:r>
            <a:r>
              <a:rPr lang="hu-HU" sz="1600" dirty="0" err="1">
                <a:latin typeface="Arial Narrow" panose="020B0606020202030204" pitchFamily="34" charset="0"/>
                <a:cs typeface="Calibri" panose="020F0502020204030204" pitchFamily="34" charset="0"/>
              </a:rPr>
              <a:t>szintbeni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vasúti átjáró? (és ezt követően csatlakozzon a kék nyomvonalhoz)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7.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FF0066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8.B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5+900 - 5+905 km sz. között a tervezett külterületi kerékpárút kiválik a kék nyomvonalból, így keresztezze a 154-es sz. vasútvonalat szintben a meglévő út felhasználásával, majd az 5412 j. utat  szintben, és csatlakozzon a 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6.B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betétváltozathoz?</a:t>
            </a:r>
          </a:p>
          <a:p>
            <a:pPr marL="342900" indent="-342900">
              <a:buFont typeface="Book Antiqua" panose="02040602050305030304" pitchFamily="18" charset="0"/>
              <a:buChar char="-"/>
            </a:pP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8.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 döntési pont: </a:t>
            </a:r>
            <a:r>
              <a:rPr lang="hu-HU" sz="1600" b="1" dirty="0">
                <a:solidFill>
                  <a:srgbClr val="33CC33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8.C betétváltozat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szerint csatlakozva a </a:t>
            </a:r>
            <a:r>
              <a:rPr lang="hu-HU" sz="1600" b="1" dirty="0">
                <a:latin typeface="Arial Narrow" panose="020B0606020202030204" pitchFamily="34" charset="0"/>
                <a:cs typeface="Calibri" panose="020F0502020204030204" pitchFamily="34" charset="0"/>
              </a:rPr>
              <a:t>8.B </a:t>
            </a:r>
            <a:r>
              <a:rPr lang="hu-HU" sz="1600" dirty="0">
                <a:latin typeface="Arial Narrow" panose="020B0606020202030204" pitchFamily="34" charset="0"/>
                <a:cs typeface="Calibri" panose="020F0502020204030204" pitchFamily="34" charset="0"/>
              </a:rPr>
              <a:t>betétváltozathoz, a 6+245 - 9+630 km sz. között tervezett külterületi kerékpárút az 5412 j. út déli oldalán haladjon, majd a 54112 j. úti kereszteződést követően, becsatlakozzon a kék színű nyomvonalba?</a:t>
            </a:r>
          </a:p>
          <a:p>
            <a:pPr lvl="0"/>
            <a:endParaRPr lang="hu-HU" sz="16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lvl="0"/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Book Antiqua" panose="02040602050305030304" pitchFamily="18" charset="0"/>
              <a:buChar char="-"/>
            </a:pPr>
            <a:endParaRPr lang="hu-HU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F065D3E-1050-D1FF-2EA5-5401151F51F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162" b="1635"/>
          <a:stretch/>
        </p:blipFill>
        <p:spPr>
          <a:xfrm>
            <a:off x="0" y="3640728"/>
            <a:ext cx="9144000" cy="3217272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23D54F39-D21F-43FB-A95A-860D2F0A907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17292" r="26504" b="25896"/>
          <a:stretch/>
        </p:blipFill>
        <p:spPr>
          <a:xfrm>
            <a:off x="6152581" y="5425440"/>
            <a:ext cx="2840997" cy="1306560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63792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4549</TotalTime>
  <Words>1444</Words>
  <Application>Microsoft Office PowerPoint</Application>
  <PresentationFormat>Diavetítés a képernyőre (4:3 oldalarány)</PresentationFormat>
  <Paragraphs>139</Paragraphs>
  <Slides>11</Slides>
  <Notes>11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9" baseType="lpstr">
      <vt:lpstr>Arial</vt:lpstr>
      <vt:lpstr>Arial Narrow</vt:lpstr>
      <vt:lpstr>Book Antiqua</vt:lpstr>
      <vt:lpstr>Calibri</vt:lpstr>
      <vt:lpstr>Symbol</vt:lpstr>
      <vt:lpstr>Times New Roman</vt:lpstr>
      <vt:lpstr>Wingdings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subject/>
  <dc:creator>Kertész Bence</dc:creator>
  <dc:description/>
  <cp:lastModifiedBy>Marcinkovics András</cp:lastModifiedBy>
  <cp:revision>172</cp:revision>
  <dcterms:created xsi:type="dcterms:W3CDTF">2020-04-21T15:23:52Z</dcterms:created>
  <dcterms:modified xsi:type="dcterms:W3CDTF">2025-01-15T15:10:50Z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54</vt:r8>
  </property>
  <property fmtid="{D5CDD505-2E9C-101B-9397-08002B2CF9AE}" pid="3" name="PresentationFormat">
    <vt:lpwstr>Diavetítés a képernyőre (4:3 oldalarány)</vt:lpwstr>
  </property>
  <property fmtid="{D5CDD505-2E9C-101B-9397-08002B2CF9AE}" pid="4" name="Slides">
    <vt:r8>54</vt:r8>
  </property>
</Properties>
</file>